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1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356150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67772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16330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33310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64194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2213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732515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08145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28654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170854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80012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383B8C-15C6-4741-B882-8CB5E00B3CD1}" type="datetimeFigureOut">
              <a:rPr lang="en-GB" smtClean="0"/>
              <a:t>01/02/2019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2ECF67-5080-4570-BFB1-EA495A2A3F84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11446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Prophane</a:t>
            </a:r>
            <a:r>
              <a:rPr lang="en-US" dirty="0" smtClean="0"/>
              <a:t> overview</a:t>
            </a:r>
            <a:endParaRPr lang="en-US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General rule </a:t>
            </a:r>
            <a:r>
              <a:rPr lang="en-US" sz="2000" dirty="0" smtClean="0"/>
              <a:t>order </a:t>
            </a:r>
            <a:r>
              <a:rPr lang="en-US" sz="2000" dirty="0" smtClean="0">
                <a:sym typeface="Wingdings" panose="05000000000000000000" pitchFamily="2" charset="2"/>
              </a:rPr>
              <a:t> (include) order reflects rule dependencies</a:t>
            </a:r>
            <a:endParaRPr lang="en-US" sz="2000" dirty="0" smtClean="0"/>
          </a:p>
          <a:p>
            <a:r>
              <a:rPr lang="en-US" sz="2000" dirty="0" smtClean="0"/>
              <a:t>Details to input and output files and content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7501494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323" y="116632"/>
            <a:ext cx="8229600" cy="432048"/>
          </a:xfrm>
        </p:spPr>
        <p:txBody>
          <a:bodyPr>
            <a:noAutofit/>
          </a:bodyPr>
          <a:lstStyle/>
          <a:p>
            <a:r>
              <a:rPr lang="de-DE" sz="2800" dirty="0" smtClean="0"/>
              <a:t>DB </a:t>
            </a:r>
            <a:r>
              <a:rPr lang="de-DE" sz="2800" dirty="0" err="1" smtClean="0"/>
              <a:t>handling</a:t>
            </a:r>
            <a:r>
              <a:rPr lang="de-DE" sz="2800" dirty="0" smtClean="0"/>
              <a:t> #</a:t>
            </a:r>
            <a:r>
              <a:rPr lang="de-DE" sz="2800" dirty="0" err="1" smtClean="0"/>
              <a:t>once</a:t>
            </a:r>
            <a:r>
              <a:rPr lang="de-DE" sz="2800" dirty="0" smtClean="0"/>
              <a:t> per DB</a:t>
            </a:r>
            <a:endParaRPr lang="en-GB" sz="2800" dirty="0"/>
          </a:p>
        </p:txBody>
      </p:sp>
      <p:sp>
        <p:nvSpPr>
          <p:cNvPr id="4" name="Textfeld 3"/>
          <p:cNvSpPr txBox="1"/>
          <p:nvPr/>
        </p:nvSpPr>
        <p:spPr>
          <a:xfrm>
            <a:off x="394748" y="1653719"/>
            <a:ext cx="16285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make_blast_db</a:t>
            </a:r>
            <a:endParaRPr lang="en-GB" dirty="0"/>
          </a:p>
        </p:txBody>
      </p:sp>
      <p:sp>
        <p:nvSpPr>
          <p:cNvPr id="5" name="Textfeld 4"/>
          <p:cNvSpPr txBox="1"/>
          <p:nvPr/>
        </p:nvSpPr>
        <p:spPr>
          <a:xfrm>
            <a:off x="395536" y="1977519"/>
            <a:ext cx="17161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make_dmnd_db</a:t>
            </a:r>
            <a:endParaRPr lang="en-GB" dirty="0"/>
          </a:p>
        </p:txBody>
      </p:sp>
      <p:sp>
        <p:nvSpPr>
          <p:cNvPr id="6" name="Textfeld 5"/>
          <p:cNvSpPr txBox="1"/>
          <p:nvPr/>
        </p:nvSpPr>
        <p:spPr>
          <a:xfrm>
            <a:off x="395536" y="2267580"/>
            <a:ext cx="16407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make_hmm_lib</a:t>
            </a:r>
            <a:endParaRPr lang="en-GB" dirty="0"/>
          </a:p>
        </p:txBody>
      </p:sp>
      <p:sp>
        <p:nvSpPr>
          <p:cNvPr id="9" name="Textfeld 8"/>
          <p:cNvSpPr txBox="1"/>
          <p:nvPr/>
        </p:nvSpPr>
        <p:spPr>
          <a:xfrm>
            <a:off x="394748" y="2708920"/>
            <a:ext cx="18233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make_nr_taxmap</a:t>
            </a:r>
            <a:endParaRPr lang="en-GB" dirty="0"/>
          </a:p>
        </p:txBody>
      </p:sp>
      <p:sp>
        <p:nvSpPr>
          <p:cNvPr id="10" name="Textfeld 9"/>
          <p:cNvSpPr txBox="1"/>
          <p:nvPr/>
        </p:nvSpPr>
        <p:spPr>
          <a:xfrm>
            <a:off x="395536" y="3212976"/>
            <a:ext cx="15413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make_nr_map</a:t>
            </a:r>
            <a:endParaRPr lang="en-GB" dirty="0"/>
          </a:p>
        </p:txBody>
      </p:sp>
      <p:sp>
        <p:nvSpPr>
          <p:cNvPr id="12" name="Textfeld 11"/>
          <p:cNvSpPr txBox="1"/>
          <p:nvPr/>
        </p:nvSpPr>
        <p:spPr>
          <a:xfrm>
            <a:off x="348102" y="3789040"/>
            <a:ext cx="23149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make_uniprot_taxmap</a:t>
            </a:r>
            <a:endParaRPr lang="en-GB" dirty="0"/>
          </a:p>
        </p:txBody>
      </p:sp>
      <p:sp>
        <p:nvSpPr>
          <p:cNvPr id="13" name="Textfeld 12"/>
          <p:cNvSpPr txBox="1"/>
          <p:nvPr/>
        </p:nvSpPr>
        <p:spPr>
          <a:xfrm>
            <a:off x="348102" y="4283804"/>
            <a:ext cx="21099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make_uniprot_map</a:t>
            </a:r>
            <a:endParaRPr lang="en-GB" dirty="0"/>
          </a:p>
        </p:txBody>
      </p:sp>
      <p:sp>
        <p:nvSpPr>
          <p:cNvPr id="14" name="Textfeld 13"/>
          <p:cNvSpPr txBox="1"/>
          <p:nvPr/>
        </p:nvSpPr>
        <p:spPr>
          <a:xfrm>
            <a:off x="379122" y="4694831"/>
            <a:ext cx="20193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make_tigrfam_map</a:t>
            </a:r>
            <a:endParaRPr lang="en-GB" dirty="0"/>
          </a:p>
        </p:txBody>
      </p:sp>
      <p:sp>
        <p:nvSpPr>
          <p:cNvPr id="15" name="Textfeld 14"/>
          <p:cNvSpPr txBox="1"/>
          <p:nvPr/>
        </p:nvSpPr>
        <p:spPr>
          <a:xfrm>
            <a:off x="379122" y="5001447"/>
            <a:ext cx="18203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make_pfam_map</a:t>
            </a:r>
            <a:endParaRPr lang="en-GB" dirty="0"/>
          </a:p>
        </p:txBody>
      </p:sp>
      <p:sp>
        <p:nvSpPr>
          <p:cNvPr id="16" name="Textfeld 15"/>
          <p:cNvSpPr txBox="1"/>
          <p:nvPr/>
        </p:nvSpPr>
        <p:spPr>
          <a:xfrm>
            <a:off x="379122" y="5298771"/>
            <a:ext cx="2027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make_eggnog_map</a:t>
            </a:r>
            <a:endParaRPr lang="en-GB" dirty="0"/>
          </a:p>
        </p:txBody>
      </p:sp>
      <p:sp>
        <p:nvSpPr>
          <p:cNvPr id="17" name="Rechteck 16"/>
          <p:cNvSpPr/>
          <p:nvPr/>
        </p:nvSpPr>
        <p:spPr>
          <a:xfrm>
            <a:off x="2874066" y="2028800"/>
            <a:ext cx="1872208" cy="50846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Diamond </a:t>
            </a:r>
            <a:r>
              <a:rPr lang="de-DE" sz="1000" dirty="0" err="1" smtClean="0">
                <a:solidFill>
                  <a:schemeClr val="tx1"/>
                </a:solidFill>
              </a:rPr>
              <a:t>and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Eggnog</a:t>
            </a:r>
            <a:r>
              <a:rPr lang="de-DE" sz="1000" dirty="0" smtClean="0">
                <a:solidFill>
                  <a:schemeClr val="tx1"/>
                </a:solidFill>
              </a:rPr>
              <a:t> DBs </a:t>
            </a:r>
            <a:r>
              <a:rPr lang="de-DE" sz="1000" dirty="0" err="1" smtClean="0">
                <a:solidFill>
                  <a:schemeClr val="tx1"/>
                </a:solidFill>
              </a:rPr>
              <a:t>required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by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the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tools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19" name="Rechteck 18"/>
          <p:cNvSpPr/>
          <p:nvPr/>
        </p:nvSpPr>
        <p:spPr>
          <a:xfrm>
            <a:off x="2874066" y="1659468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Blast DB (obsolete)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0" name="Rechteck 19"/>
          <p:cNvSpPr/>
          <p:nvPr/>
        </p:nvSpPr>
        <p:spPr>
          <a:xfrm>
            <a:off x="4860032" y="2636912"/>
            <a:ext cx="1872208" cy="468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nr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taxID</a:t>
            </a:r>
            <a:r>
              <a:rPr lang="de-DE" sz="1000" dirty="0" smtClean="0">
                <a:solidFill>
                  <a:schemeClr val="tx1"/>
                </a:solidFill>
              </a:rPr>
              <a:t> + 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scient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notation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1" name="Rechteck 20"/>
          <p:cNvSpPr/>
          <p:nvPr/>
        </p:nvSpPr>
        <p:spPr>
          <a:xfrm>
            <a:off x="4860032" y="3176972"/>
            <a:ext cx="1872208" cy="468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nr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prot.accession</a:t>
            </a:r>
            <a:r>
              <a:rPr lang="de-DE" sz="1000" dirty="0" smtClean="0">
                <a:solidFill>
                  <a:schemeClr val="tx1"/>
                </a:solidFill>
              </a:rPr>
              <a:t>* + 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scient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notation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2" name="Rechteck 21"/>
          <p:cNvSpPr/>
          <p:nvPr/>
        </p:nvSpPr>
        <p:spPr>
          <a:xfrm>
            <a:off x="4860032" y="3717032"/>
            <a:ext cx="1872208" cy="468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uniprot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taxID</a:t>
            </a:r>
            <a:r>
              <a:rPr lang="de-DE" sz="1000" dirty="0" smtClean="0">
                <a:solidFill>
                  <a:schemeClr val="tx1"/>
                </a:solidFill>
              </a:rPr>
              <a:t> + 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scient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notation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3" name="Rechteck 22"/>
          <p:cNvSpPr/>
          <p:nvPr/>
        </p:nvSpPr>
        <p:spPr>
          <a:xfrm>
            <a:off x="4860032" y="4257092"/>
            <a:ext cx="1872208" cy="468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uniprot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prot.accession</a:t>
            </a:r>
            <a:r>
              <a:rPr lang="de-DE" sz="1000" dirty="0" smtClean="0">
                <a:solidFill>
                  <a:schemeClr val="tx1"/>
                </a:solidFill>
              </a:rPr>
              <a:t>* + 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scient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notation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4" name="Textfeld 23"/>
          <p:cNvSpPr txBox="1"/>
          <p:nvPr/>
        </p:nvSpPr>
        <p:spPr>
          <a:xfrm>
            <a:off x="179512" y="6119718"/>
            <a:ext cx="3202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/>
              <a:t>*</a:t>
            </a:r>
            <a:r>
              <a:rPr lang="de-DE" sz="1400" dirty="0" err="1" smtClean="0"/>
              <a:t>nr</a:t>
            </a:r>
            <a:r>
              <a:rPr lang="de-DE" sz="1400" dirty="0" smtClean="0"/>
              <a:t> </a:t>
            </a:r>
            <a:r>
              <a:rPr lang="de-DE" sz="1400" dirty="0" err="1" smtClean="0"/>
              <a:t>prot.acc</a:t>
            </a:r>
            <a:r>
              <a:rPr lang="de-DE" sz="1400" dirty="0" smtClean="0"/>
              <a:t>. not </a:t>
            </a:r>
            <a:r>
              <a:rPr lang="de-DE" sz="1400" dirty="0" err="1" smtClean="0"/>
              <a:t>equal</a:t>
            </a:r>
            <a:r>
              <a:rPr lang="de-DE" sz="1400" dirty="0" smtClean="0"/>
              <a:t> </a:t>
            </a:r>
            <a:r>
              <a:rPr lang="de-DE" sz="1400" dirty="0" err="1" smtClean="0"/>
              <a:t>to</a:t>
            </a:r>
            <a:r>
              <a:rPr lang="de-DE" sz="1400" dirty="0" smtClean="0"/>
              <a:t> </a:t>
            </a:r>
            <a:r>
              <a:rPr lang="de-DE" sz="1400" dirty="0" err="1" smtClean="0"/>
              <a:t>unirot</a:t>
            </a:r>
            <a:r>
              <a:rPr lang="de-DE" sz="1400" dirty="0" smtClean="0"/>
              <a:t> </a:t>
            </a:r>
            <a:r>
              <a:rPr lang="de-DE" sz="1400" dirty="0" err="1" smtClean="0"/>
              <a:t>prot.acc</a:t>
            </a:r>
            <a:r>
              <a:rPr lang="de-DE" sz="1400" dirty="0" smtClean="0"/>
              <a:t>.</a:t>
            </a:r>
          </a:p>
          <a:p>
            <a:r>
              <a:rPr lang="de-DE" sz="1400" baseline="30000" dirty="0" smtClean="0"/>
              <a:t>1</a:t>
            </a:r>
            <a:r>
              <a:rPr lang="de-DE" sz="1400" dirty="0" smtClean="0"/>
              <a:t>unit/</a:t>
            </a:r>
            <a:r>
              <a:rPr lang="de-DE" sz="1400" dirty="0" err="1" smtClean="0"/>
              <a:t>app</a:t>
            </a:r>
            <a:r>
              <a:rPr lang="de-DE" sz="1400" dirty="0" smtClean="0"/>
              <a:t> </a:t>
            </a:r>
            <a:r>
              <a:rPr lang="de-DE" sz="1400" dirty="0" err="1" smtClean="0"/>
              <a:t>test</a:t>
            </a:r>
            <a:r>
              <a:rPr lang="de-DE" sz="1400" dirty="0" smtClean="0"/>
              <a:t>: check </a:t>
            </a:r>
            <a:r>
              <a:rPr lang="de-DE" sz="1400" dirty="0" err="1" smtClean="0"/>
              <a:t>for</a:t>
            </a:r>
            <a:r>
              <a:rPr lang="de-DE" sz="1400" dirty="0" smtClean="0"/>
              <a:t> </a:t>
            </a:r>
            <a:r>
              <a:rPr lang="de-DE" sz="1400" dirty="0" err="1" smtClean="0"/>
              <a:t>empty</a:t>
            </a:r>
            <a:r>
              <a:rPr lang="de-DE" sz="1400" dirty="0" smtClean="0"/>
              <a:t> </a:t>
            </a:r>
            <a:r>
              <a:rPr lang="de-DE" sz="1400" dirty="0" err="1" smtClean="0"/>
              <a:t>file</a:t>
            </a:r>
            <a:endParaRPr lang="en-GB" sz="1400" dirty="0"/>
          </a:p>
        </p:txBody>
      </p:sp>
      <p:sp>
        <p:nvSpPr>
          <p:cNvPr id="25" name="Rechteck 24"/>
          <p:cNvSpPr/>
          <p:nvPr/>
        </p:nvSpPr>
        <p:spPr>
          <a:xfrm>
            <a:off x="4861828" y="4797152"/>
            <a:ext cx="1872208" cy="80579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tigrfam</a:t>
            </a:r>
            <a:r>
              <a:rPr lang="de-DE" sz="1000" dirty="0" smtClean="0">
                <a:solidFill>
                  <a:schemeClr val="tx1"/>
                </a:solidFill>
              </a:rPr>
              <a:t>/</a:t>
            </a:r>
            <a:r>
              <a:rPr lang="de-DE" sz="1000" dirty="0" err="1" smtClean="0">
                <a:solidFill>
                  <a:schemeClr val="tx1"/>
                </a:solidFill>
              </a:rPr>
              <a:t>pfam</a:t>
            </a:r>
            <a:r>
              <a:rPr lang="de-DE" sz="1000" dirty="0" smtClean="0">
                <a:solidFill>
                  <a:schemeClr val="tx1"/>
                </a:solidFill>
              </a:rPr>
              <a:t>/</a:t>
            </a:r>
            <a:r>
              <a:rPr lang="de-DE" sz="1000" dirty="0" err="1" smtClean="0">
                <a:solidFill>
                  <a:schemeClr val="tx1"/>
                </a:solidFill>
              </a:rPr>
              <a:t>eggnog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accession</a:t>
            </a:r>
            <a:r>
              <a:rPr lang="de-DE" sz="1000" dirty="0" smtClean="0">
                <a:solidFill>
                  <a:schemeClr val="tx1"/>
                </a:solidFill>
              </a:rPr>
              <a:t> + </a:t>
            </a:r>
            <a:r>
              <a:rPr lang="de-DE" sz="1000" dirty="0" err="1" smtClean="0">
                <a:solidFill>
                  <a:schemeClr val="tx1"/>
                </a:solidFill>
              </a:rPr>
              <a:t>fct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scient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notation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1" name="Rechteck 30"/>
          <p:cNvSpPr/>
          <p:nvPr/>
        </p:nvSpPr>
        <p:spPr>
          <a:xfrm>
            <a:off x="2874066" y="2636912"/>
            <a:ext cx="1872208" cy="296603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hashtables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Ids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and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notation</a:t>
            </a:r>
            <a:r>
              <a:rPr lang="de-DE" sz="1000" dirty="0" smtClean="0">
                <a:solidFill>
                  <a:schemeClr val="tx1"/>
                </a:solidFill>
              </a:rPr>
              <a:t> in </a:t>
            </a:r>
            <a:r>
              <a:rPr lang="de-DE" sz="1000" dirty="0" err="1" smtClean="0">
                <a:solidFill>
                  <a:schemeClr val="tx1"/>
                </a:solidFill>
              </a:rPr>
              <a:t>addition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to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general</a:t>
            </a:r>
            <a:r>
              <a:rPr lang="de-DE" sz="1000" dirty="0" smtClean="0">
                <a:solidFill>
                  <a:schemeClr val="tx1"/>
                </a:solidFill>
              </a:rPr>
              <a:t> DBs </a:t>
            </a:r>
            <a:r>
              <a:rPr lang="de-DE" sz="1000" dirty="0" err="1" smtClean="0">
                <a:solidFill>
                  <a:schemeClr val="tx1"/>
                </a:solidFill>
              </a:rPr>
              <a:t>for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faster</a:t>
            </a:r>
            <a:r>
              <a:rPr lang="de-DE" sz="1000" dirty="0" smtClean="0">
                <a:solidFill>
                  <a:schemeClr val="tx1"/>
                </a:solidFill>
              </a:rPr>
              <a:t>(</a:t>
            </a:r>
            <a:r>
              <a:rPr lang="de-DE" sz="1000" dirty="0" err="1" smtClean="0">
                <a:solidFill>
                  <a:schemeClr val="tx1"/>
                </a:solidFill>
              </a:rPr>
              <a:t>specific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lookup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scient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notation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later</a:t>
            </a:r>
            <a:r>
              <a:rPr lang="de-DE" sz="1000" dirty="0" smtClean="0">
                <a:solidFill>
                  <a:schemeClr val="tx1"/>
                </a:solidFill>
              </a:rPr>
              <a:t> on in </a:t>
            </a:r>
            <a:r>
              <a:rPr lang="de-DE" sz="1000" dirty="0" err="1" smtClean="0">
                <a:solidFill>
                  <a:schemeClr val="tx1"/>
                </a:solidFill>
              </a:rPr>
              <a:t>Prophane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2" name="Rechteck 31"/>
          <p:cNvSpPr/>
          <p:nvPr/>
        </p:nvSpPr>
        <p:spPr>
          <a:xfrm>
            <a:off x="2872949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General </a:t>
            </a:r>
            <a:r>
              <a:rPr lang="de-DE" sz="1000" dirty="0" err="1" smtClean="0">
                <a:solidFill>
                  <a:schemeClr val="tx1"/>
                </a:solidFill>
              </a:rPr>
              <a:t>meaning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3" name="Rechteck 32"/>
          <p:cNvSpPr/>
          <p:nvPr/>
        </p:nvSpPr>
        <p:spPr>
          <a:xfrm>
            <a:off x="4860032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File </a:t>
            </a:r>
            <a:r>
              <a:rPr lang="de-DE" sz="1000" dirty="0" err="1" smtClean="0">
                <a:solidFill>
                  <a:schemeClr val="tx1"/>
                </a:solidFill>
              </a:rPr>
              <a:t>content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4" name="Rechteck 33"/>
          <p:cNvSpPr/>
          <p:nvPr/>
        </p:nvSpPr>
        <p:spPr>
          <a:xfrm>
            <a:off x="395536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Rule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name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5" name="Rechteck 34"/>
          <p:cNvSpPr/>
          <p:nvPr/>
        </p:nvSpPr>
        <p:spPr>
          <a:xfrm>
            <a:off x="6853706" y="1042475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Input/</a:t>
            </a:r>
            <a:r>
              <a:rPr lang="de-DE" sz="1000" dirty="0" err="1" smtClean="0">
                <a:solidFill>
                  <a:schemeClr val="tx1"/>
                </a:solidFill>
              </a:rPr>
              <a:t>output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6" name="Rechteck 35"/>
          <p:cNvSpPr/>
          <p:nvPr/>
        </p:nvSpPr>
        <p:spPr>
          <a:xfrm>
            <a:off x="6853706" y="4797152"/>
            <a:ext cx="1872208" cy="80579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tigrfam</a:t>
            </a:r>
            <a:r>
              <a:rPr lang="de-DE" sz="1000" dirty="0" smtClean="0">
                <a:solidFill>
                  <a:schemeClr val="tx1"/>
                </a:solidFill>
              </a:rPr>
              <a:t>/</a:t>
            </a:r>
            <a:r>
              <a:rPr lang="de-DE" sz="1000" dirty="0" err="1" smtClean="0">
                <a:solidFill>
                  <a:schemeClr val="tx1"/>
                </a:solidFill>
              </a:rPr>
              <a:t>pfam</a:t>
            </a:r>
            <a:r>
              <a:rPr lang="de-DE" sz="1000" dirty="0" smtClean="0">
                <a:solidFill>
                  <a:schemeClr val="tx1"/>
                </a:solidFill>
              </a:rPr>
              <a:t>/</a:t>
            </a:r>
            <a:r>
              <a:rPr lang="de-DE" sz="1000" dirty="0" err="1" smtClean="0">
                <a:solidFill>
                  <a:schemeClr val="tx1"/>
                </a:solidFill>
              </a:rPr>
              <a:t>eggnog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accession</a:t>
            </a:r>
            <a:r>
              <a:rPr lang="de-DE" sz="1000" dirty="0" smtClean="0">
                <a:solidFill>
                  <a:schemeClr val="tx1"/>
                </a:solidFill>
              </a:rPr>
              <a:t> + </a:t>
            </a:r>
            <a:r>
              <a:rPr lang="de-DE" sz="1000" dirty="0" err="1" smtClean="0">
                <a:solidFill>
                  <a:schemeClr val="tx1"/>
                </a:solidFill>
              </a:rPr>
              <a:t>functional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annotation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7" name="Rechteck 36"/>
          <p:cNvSpPr/>
          <p:nvPr/>
        </p:nvSpPr>
        <p:spPr>
          <a:xfrm>
            <a:off x="6853706" y="2633544"/>
            <a:ext cx="1872208" cy="468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i:taxdump        o:taxdump.map</a:t>
            </a:r>
            <a:r>
              <a:rPr lang="de-DE" sz="1000" baseline="30000" dirty="0" smtClean="0">
                <a:solidFill>
                  <a:schemeClr val="tx1"/>
                </a:solidFill>
              </a:rPr>
              <a:t>1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8" name="Rechteck 37"/>
          <p:cNvSpPr/>
          <p:nvPr/>
        </p:nvSpPr>
        <p:spPr>
          <a:xfrm>
            <a:off x="6853706" y="3715348"/>
            <a:ext cx="1872208" cy="468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i:idmapping;uniprot.txt        o:uniprot_taxmap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9" name="Rechteck 38"/>
          <p:cNvSpPr/>
          <p:nvPr/>
        </p:nvSpPr>
        <p:spPr>
          <a:xfrm>
            <a:off x="6853706" y="4256250"/>
            <a:ext cx="1872208" cy="468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i:uniprot_taxmap; </a:t>
            </a:r>
            <a:r>
              <a:rPr lang="de-DE" sz="1000" dirty="0" err="1" smtClean="0">
                <a:solidFill>
                  <a:schemeClr val="tx1"/>
                </a:solidFill>
              </a:rPr>
              <a:t>tr</a:t>
            </a:r>
            <a:r>
              <a:rPr lang="de-DE" sz="1000" dirty="0" smtClean="0">
                <a:solidFill>
                  <a:schemeClr val="tx1"/>
                </a:solidFill>
              </a:rPr>
              <a:t>/</a:t>
            </a:r>
            <a:r>
              <a:rPr lang="de-DE" sz="1000" dirty="0" err="1" smtClean="0">
                <a:solidFill>
                  <a:schemeClr val="tx1"/>
                </a:solidFill>
              </a:rPr>
              <a:t>sp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fasta</a:t>
            </a:r>
            <a:r>
              <a:rPr lang="de-DE" sz="1000" dirty="0" smtClean="0">
                <a:solidFill>
                  <a:schemeClr val="tx1"/>
                </a:solidFill>
              </a:rPr>
              <a:t> DB</a:t>
            </a: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o: </a:t>
            </a:r>
            <a:r>
              <a:rPr lang="de-DE" sz="1000" dirty="0" err="1" smtClean="0">
                <a:solidFill>
                  <a:schemeClr val="tx1"/>
                </a:solidFill>
              </a:rPr>
              <a:t>intersection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input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0" name="Rechteck 39"/>
          <p:cNvSpPr/>
          <p:nvPr/>
        </p:nvSpPr>
        <p:spPr>
          <a:xfrm>
            <a:off x="6853706" y="3174446"/>
            <a:ext cx="1872208" cy="468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 </a:t>
            </a:r>
            <a:r>
              <a:rPr lang="de-DE" sz="1000" dirty="0" err="1" smtClean="0">
                <a:solidFill>
                  <a:schemeClr val="tx1"/>
                </a:solidFill>
              </a:rPr>
              <a:t>nr.fasta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regex</a:t>
            </a:r>
            <a:r>
              <a:rPr lang="de-DE" sz="1000" dirty="0" smtClean="0">
                <a:solidFill>
                  <a:schemeClr val="tx1"/>
                </a:solidFill>
              </a:rPr>
              <a:t>; prot2taxID;taxdump.map</a:t>
            </a: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o: </a:t>
            </a:r>
            <a:r>
              <a:rPr lang="de-DE" sz="1000" dirty="0" err="1" smtClean="0">
                <a:solidFill>
                  <a:schemeClr val="tx1"/>
                </a:solidFill>
              </a:rPr>
              <a:t>nr.map</a:t>
            </a:r>
            <a:endParaRPr lang="en-GB" sz="1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17685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323" y="116632"/>
            <a:ext cx="8229600" cy="432048"/>
          </a:xfrm>
        </p:spPr>
        <p:txBody>
          <a:bodyPr>
            <a:noAutofit/>
          </a:bodyPr>
          <a:lstStyle/>
          <a:p>
            <a:r>
              <a:rPr lang="de-DE" sz="2800" dirty="0" smtClean="0"/>
              <a:t>Input </a:t>
            </a:r>
            <a:r>
              <a:rPr lang="de-DE" sz="2800" dirty="0" err="1" smtClean="0"/>
              <a:t>and</a:t>
            </a:r>
            <a:r>
              <a:rPr lang="de-DE" sz="2800" dirty="0" smtClean="0"/>
              <a:t> </a:t>
            </a:r>
            <a:r>
              <a:rPr lang="de-DE" sz="2800" dirty="0" err="1" smtClean="0"/>
              <a:t>data</a:t>
            </a:r>
            <a:r>
              <a:rPr lang="de-DE" sz="2800" dirty="0" smtClean="0"/>
              <a:t> </a:t>
            </a:r>
            <a:r>
              <a:rPr lang="de-DE" sz="2800" dirty="0" err="1" smtClean="0"/>
              <a:t>mapping</a:t>
            </a:r>
            <a:r>
              <a:rPr lang="de-DE" sz="2800" dirty="0" smtClean="0"/>
              <a:t> </a:t>
            </a:r>
            <a:r>
              <a:rPr lang="de-DE" sz="2800" dirty="0" err="1" smtClean="0"/>
              <a:t>handling</a:t>
            </a:r>
            <a:endParaRPr lang="en-GB" sz="2800" dirty="0"/>
          </a:p>
        </p:txBody>
      </p:sp>
      <p:sp>
        <p:nvSpPr>
          <p:cNvPr id="4" name="Textfeld 3"/>
          <p:cNvSpPr txBox="1"/>
          <p:nvPr/>
        </p:nvSpPr>
        <p:spPr>
          <a:xfrm>
            <a:off x="394748" y="1653719"/>
            <a:ext cx="13558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map</a:t>
            </a:r>
            <a:r>
              <a:rPr lang="de-DE" dirty="0" err="1" smtClean="0"/>
              <a:t>_to_seq</a:t>
            </a:r>
            <a:endParaRPr lang="en-GB" dirty="0"/>
          </a:p>
        </p:txBody>
      </p:sp>
      <p:sp>
        <p:nvSpPr>
          <p:cNvPr id="5" name="Textfeld 4"/>
          <p:cNvSpPr txBox="1"/>
          <p:nvPr/>
        </p:nvSpPr>
        <p:spPr>
          <a:xfrm>
            <a:off x="395536" y="2769607"/>
            <a:ext cx="16836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create</a:t>
            </a:r>
            <a:r>
              <a:rPr lang="de-DE" dirty="0" err="1" smtClean="0"/>
              <a:t>_pg_fasta</a:t>
            </a:r>
            <a:endParaRPr lang="en-GB" dirty="0"/>
          </a:p>
        </p:txBody>
      </p:sp>
      <p:sp>
        <p:nvSpPr>
          <p:cNvPr id="6" name="Textfeld 5"/>
          <p:cNvSpPr txBox="1"/>
          <p:nvPr/>
        </p:nvSpPr>
        <p:spPr>
          <a:xfrm>
            <a:off x="395536" y="3995772"/>
            <a:ext cx="2161682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tax</a:t>
            </a:r>
            <a:r>
              <a:rPr lang="de-DE" dirty="0" err="1" smtClean="0"/>
              <a:t>_by_taxmap</a:t>
            </a:r>
            <a:endParaRPr lang="de-DE" dirty="0" smtClean="0"/>
          </a:p>
          <a:p>
            <a:r>
              <a:rPr lang="de-DE" sz="1200" dirty="0" smtClean="0"/>
              <a:t>aka </a:t>
            </a:r>
            <a:r>
              <a:rPr lang="de-DE" sz="1200" dirty="0" err="1" smtClean="0"/>
              <a:t>missing_customDB_taxmap</a:t>
            </a:r>
            <a:endParaRPr lang="en-GB" sz="1200" dirty="0"/>
          </a:p>
        </p:txBody>
      </p:sp>
      <p:sp>
        <p:nvSpPr>
          <p:cNvPr id="17" name="Rechteck 16"/>
          <p:cNvSpPr/>
          <p:nvPr/>
        </p:nvSpPr>
        <p:spPr>
          <a:xfrm>
            <a:off x="2874066" y="1700808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Collection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fasta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seqs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for</a:t>
            </a:r>
            <a:r>
              <a:rPr lang="de-DE" sz="1000" dirty="0" smtClean="0">
                <a:solidFill>
                  <a:schemeClr val="tx1"/>
                </a:solidFill>
              </a:rPr>
              <a:t> all </a:t>
            </a:r>
            <a:r>
              <a:rPr lang="de-DE" sz="1000" dirty="0" err="1" smtClean="0">
                <a:solidFill>
                  <a:schemeClr val="tx1"/>
                </a:solidFill>
              </a:rPr>
              <a:t>identified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groups</a:t>
            </a:r>
            <a:endParaRPr lang="de-DE" sz="1000" dirty="0" smtClean="0">
              <a:solidFill>
                <a:schemeClr val="tx1"/>
              </a:solidFill>
            </a:endParaRP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(</a:t>
            </a:r>
            <a:r>
              <a:rPr lang="de-DE" sz="1000" dirty="0" err="1" smtClean="0">
                <a:solidFill>
                  <a:schemeClr val="tx1"/>
                </a:solidFill>
              </a:rPr>
              <a:t>needed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for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hmmer</a:t>
            </a:r>
            <a:r>
              <a:rPr lang="de-DE" sz="1000" dirty="0" smtClean="0">
                <a:solidFill>
                  <a:schemeClr val="tx1"/>
                </a:solidFill>
              </a:rPr>
              <a:t>/</a:t>
            </a:r>
            <a:r>
              <a:rPr lang="de-DE" sz="1000" dirty="0" err="1" smtClean="0">
                <a:solidFill>
                  <a:schemeClr val="tx1"/>
                </a:solidFill>
              </a:rPr>
              <a:t>emapper</a:t>
            </a:r>
            <a:r>
              <a:rPr lang="de-DE" sz="1000" dirty="0" smtClean="0">
                <a:solidFill>
                  <a:schemeClr val="tx1"/>
                </a:solidFill>
              </a:rPr>
              <a:t>)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4" name="Textfeld 23"/>
          <p:cNvSpPr txBox="1"/>
          <p:nvPr/>
        </p:nvSpPr>
        <p:spPr>
          <a:xfrm>
            <a:off x="179512" y="6119718"/>
            <a:ext cx="370447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/>
              <a:t>*</a:t>
            </a:r>
            <a:r>
              <a:rPr lang="de-DE" sz="1400" dirty="0" err="1" smtClean="0"/>
              <a:t>missing</a:t>
            </a:r>
            <a:r>
              <a:rPr lang="de-DE" sz="1400" dirty="0" smtClean="0"/>
              <a:t> </a:t>
            </a:r>
            <a:r>
              <a:rPr lang="de-DE" sz="1400" dirty="0" err="1" smtClean="0"/>
              <a:t>input</a:t>
            </a:r>
            <a:r>
              <a:rPr lang="de-DE" sz="1400" dirty="0" smtClean="0"/>
              <a:t> </a:t>
            </a:r>
            <a:r>
              <a:rPr lang="de-DE" sz="1400" dirty="0" err="1" smtClean="0"/>
              <a:t>files</a:t>
            </a:r>
            <a:r>
              <a:rPr lang="de-DE" sz="1400" dirty="0" smtClean="0"/>
              <a:t> I </a:t>
            </a:r>
            <a:r>
              <a:rPr lang="de-DE" sz="1400" dirty="0" err="1" smtClean="0"/>
              <a:t>can‘t</a:t>
            </a:r>
            <a:r>
              <a:rPr lang="de-DE" sz="1400" dirty="0" smtClean="0"/>
              <a:t> </a:t>
            </a:r>
            <a:r>
              <a:rPr lang="de-DE" sz="1400" dirty="0" err="1" smtClean="0"/>
              <a:t>resolve</a:t>
            </a:r>
            <a:r>
              <a:rPr lang="de-DE" sz="1400" dirty="0" smtClean="0"/>
              <a:t> </a:t>
            </a:r>
            <a:r>
              <a:rPr lang="de-DE" sz="1400" dirty="0" err="1" smtClean="0"/>
              <a:t>from</a:t>
            </a:r>
            <a:r>
              <a:rPr lang="de-DE" sz="1400" dirty="0" smtClean="0"/>
              <a:t> </a:t>
            </a:r>
            <a:r>
              <a:rPr lang="de-DE" sz="1400" dirty="0" err="1" smtClean="0"/>
              <a:t>the</a:t>
            </a:r>
            <a:r>
              <a:rPr lang="de-DE" sz="1400" dirty="0" smtClean="0"/>
              <a:t> </a:t>
            </a:r>
            <a:r>
              <a:rPr lang="de-DE" sz="1400" dirty="0" err="1" smtClean="0"/>
              <a:t>code</a:t>
            </a:r>
            <a:endParaRPr lang="en-GB" sz="1400" dirty="0"/>
          </a:p>
        </p:txBody>
      </p:sp>
      <p:sp>
        <p:nvSpPr>
          <p:cNvPr id="32" name="Rechteck 31"/>
          <p:cNvSpPr/>
          <p:nvPr/>
        </p:nvSpPr>
        <p:spPr>
          <a:xfrm>
            <a:off x="2872949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General </a:t>
            </a:r>
            <a:r>
              <a:rPr lang="de-DE" sz="1000" dirty="0" err="1" smtClean="0">
                <a:solidFill>
                  <a:schemeClr val="tx1"/>
                </a:solidFill>
              </a:rPr>
              <a:t>meaning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3" name="Rechteck 32"/>
          <p:cNvSpPr/>
          <p:nvPr/>
        </p:nvSpPr>
        <p:spPr>
          <a:xfrm>
            <a:off x="4860032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File </a:t>
            </a:r>
            <a:r>
              <a:rPr lang="de-DE" sz="1000" dirty="0" err="1" smtClean="0">
                <a:solidFill>
                  <a:schemeClr val="tx1"/>
                </a:solidFill>
              </a:rPr>
              <a:t>content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4" name="Rechteck 33"/>
          <p:cNvSpPr/>
          <p:nvPr/>
        </p:nvSpPr>
        <p:spPr>
          <a:xfrm>
            <a:off x="395536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Rule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name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5" name="Rechteck 34"/>
          <p:cNvSpPr/>
          <p:nvPr/>
        </p:nvSpPr>
        <p:spPr>
          <a:xfrm>
            <a:off x="6853706" y="1042475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Input/</a:t>
            </a:r>
            <a:r>
              <a:rPr lang="de-DE" sz="1000" dirty="0" err="1" smtClean="0">
                <a:solidFill>
                  <a:schemeClr val="tx1"/>
                </a:solidFill>
              </a:rPr>
              <a:t>output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1" name="Rechteck 40"/>
          <p:cNvSpPr/>
          <p:nvPr/>
        </p:nvSpPr>
        <p:spPr>
          <a:xfrm>
            <a:off x="6853706" y="1700823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 </a:t>
            </a:r>
            <a:r>
              <a:rPr lang="de-DE" sz="1000" dirty="0" err="1" smtClean="0">
                <a:solidFill>
                  <a:schemeClr val="tx1"/>
                </a:solidFill>
              </a:rPr>
              <a:t>target.fa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prot_groups.yaml</a:t>
            </a:r>
            <a:r>
              <a:rPr lang="de-DE" sz="1000" dirty="0" smtClean="0">
                <a:solidFill>
                  <a:schemeClr val="tx1"/>
                </a:solidFill>
              </a:rPr>
              <a:t>       o: </a:t>
            </a:r>
            <a:r>
              <a:rPr lang="de-DE" sz="1000" dirty="0" err="1" smtClean="0">
                <a:solidFill>
                  <a:schemeClr val="tx1"/>
                </a:solidFill>
              </a:rPr>
              <a:t>all.faa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2" name="Rechteck 41"/>
          <p:cNvSpPr/>
          <p:nvPr/>
        </p:nvSpPr>
        <p:spPr>
          <a:xfrm>
            <a:off x="4861828" y="1700823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Fasta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entry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for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every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from</a:t>
            </a:r>
            <a:r>
              <a:rPr lang="de-DE" sz="1000" dirty="0" smtClean="0">
                <a:solidFill>
                  <a:schemeClr val="tx1"/>
                </a:solidFill>
              </a:rPr>
              <a:t> all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groups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3" name="Rechteck 42"/>
          <p:cNvSpPr/>
          <p:nvPr/>
        </p:nvSpPr>
        <p:spPr>
          <a:xfrm>
            <a:off x="2861307" y="2868954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Collection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fasta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seqs</a:t>
            </a:r>
            <a:r>
              <a:rPr lang="de-DE" sz="1000" dirty="0" smtClean="0">
                <a:solidFill>
                  <a:schemeClr val="tx1"/>
                </a:solidFill>
              </a:rPr>
              <a:t> per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group</a:t>
            </a:r>
            <a:r>
              <a:rPr lang="de-DE" sz="1000" dirty="0" smtClean="0">
                <a:solidFill>
                  <a:schemeClr val="tx1"/>
                </a:solidFill>
              </a:rPr>
              <a:t> (1 </a:t>
            </a:r>
            <a:r>
              <a:rPr lang="de-DE" sz="1000" dirty="0" err="1" smtClean="0">
                <a:solidFill>
                  <a:schemeClr val="tx1"/>
                </a:solidFill>
              </a:rPr>
              <a:t>file</a:t>
            </a:r>
            <a:r>
              <a:rPr lang="de-DE" sz="1000" dirty="0" smtClean="0">
                <a:solidFill>
                  <a:schemeClr val="tx1"/>
                </a:solidFill>
              </a:rPr>
              <a:t> per </a:t>
            </a:r>
            <a:r>
              <a:rPr lang="de-DE" sz="1000" dirty="0" err="1" smtClean="0">
                <a:solidFill>
                  <a:schemeClr val="tx1"/>
                </a:solidFill>
              </a:rPr>
              <a:t>group</a:t>
            </a:r>
            <a:r>
              <a:rPr lang="de-DE" sz="1000" dirty="0">
                <a:solidFill>
                  <a:schemeClr val="tx1"/>
                </a:solidFill>
              </a:rPr>
              <a:t>)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4" name="Rechteck 43"/>
          <p:cNvSpPr/>
          <p:nvPr/>
        </p:nvSpPr>
        <p:spPr>
          <a:xfrm>
            <a:off x="6840947" y="2868969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 </a:t>
            </a:r>
            <a:r>
              <a:rPr lang="de-DE" sz="1000" dirty="0" err="1" smtClean="0">
                <a:solidFill>
                  <a:schemeClr val="tx1"/>
                </a:solidFill>
              </a:rPr>
              <a:t>target.fa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prot_groups.yaml</a:t>
            </a:r>
            <a:r>
              <a:rPr lang="de-DE" sz="1000" dirty="0" smtClean="0">
                <a:solidFill>
                  <a:schemeClr val="tx1"/>
                </a:solidFill>
              </a:rPr>
              <a:t>       o: </a:t>
            </a:r>
            <a:r>
              <a:rPr lang="de-DE" sz="1000" dirty="0" err="1" smtClean="0">
                <a:solidFill>
                  <a:schemeClr val="tx1"/>
                </a:solidFill>
              </a:rPr>
              <a:t>pg</a:t>
            </a:r>
            <a:r>
              <a:rPr lang="de-DE" sz="1000" dirty="0" smtClean="0">
                <a:solidFill>
                  <a:schemeClr val="tx1"/>
                </a:solidFill>
              </a:rPr>
              <a:t>.#</a:t>
            </a:r>
            <a:r>
              <a:rPr lang="de-DE" sz="1000" dirty="0" smtClean="0">
                <a:solidFill>
                  <a:schemeClr val="tx1"/>
                </a:solidFill>
              </a:rPr>
              <a:t>.</a:t>
            </a:r>
            <a:r>
              <a:rPr lang="de-DE" sz="1000" dirty="0" err="1" smtClean="0">
                <a:solidFill>
                  <a:schemeClr val="tx1"/>
                </a:solidFill>
              </a:rPr>
              <a:t>faa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5" name="Rechteck 44"/>
          <p:cNvSpPr/>
          <p:nvPr/>
        </p:nvSpPr>
        <p:spPr>
          <a:xfrm>
            <a:off x="4849069" y="2868969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Fasta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entry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for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every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from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one</a:t>
            </a:r>
            <a:r>
              <a:rPr lang="de-DE" sz="1000" dirty="0" smtClean="0">
                <a:solidFill>
                  <a:schemeClr val="tx1"/>
                </a:solidFill>
              </a:rPr>
              <a:t> part.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group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6" name="Rechteck 45"/>
          <p:cNvSpPr/>
          <p:nvPr/>
        </p:nvSpPr>
        <p:spPr>
          <a:xfrm>
            <a:off x="2873336" y="3995755"/>
            <a:ext cx="1872208" cy="1368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User </a:t>
            </a:r>
            <a:r>
              <a:rPr lang="de-DE" sz="1000" dirty="0" err="1" smtClean="0">
                <a:solidFill>
                  <a:schemeClr val="tx1"/>
                </a:solidFill>
              </a:rPr>
              <a:t>can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provide</a:t>
            </a:r>
            <a:r>
              <a:rPr lang="de-DE" sz="1000" dirty="0" smtClean="0">
                <a:solidFill>
                  <a:schemeClr val="tx1"/>
                </a:solidFill>
              </a:rPr>
              <a:t> a </a:t>
            </a:r>
            <a:r>
              <a:rPr lang="de-DE" sz="1000" dirty="0" err="1" smtClean="0">
                <a:solidFill>
                  <a:schemeClr val="tx1"/>
                </a:solidFill>
              </a:rPr>
              <a:t>customDB</a:t>
            </a:r>
            <a:r>
              <a:rPr lang="de-DE" sz="1000" dirty="0" smtClean="0">
                <a:solidFill>
                  <a:schemeClr val="tx1"/>
                </a:solidFill>
              </a:rPr>
              <a:t>/</a:t>
            </a:r>
            <a:r>
              <a:rPr lang="de-DE" sz="1000" dirty="0" err="1" smtClean="0">
                <a:solidFill>
                  <a:schemeClr val="tx1"/>
                </a:solidFill>
              </a:rPr>
              <a:t>taxmap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expected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fasta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files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Identified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that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are</a:t>
            </a:r>
            <a:r>
              <a:rPr lang="de-DE" sz="1000" dirty="0" smtClean="0">
                <a:solidFill>
                  <a:schemeClr val="tx1"/>
                </a:solidFill>
              </a:rPr>
              <a:t> not </a:t>
            </a:r>
            <a:r>
              <a:rPr lang="de-DE" sz="1000" dirty="0" err="1" smtClean="0">
                <a:solidFill>
                  <a:schemeClr val="tx1"/>
                </a:solidFill>
              </a:rPr>
              <a:t>covered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by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this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customDB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are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collected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for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further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analysis</a:t>
            </a:r>
            <a:r>
              <a:rPr lang="de-DE" sz="1000" dirty="0" smtClean="0">
                <a:solidFill>
                  <a:schemeClr val="tx1"/>
                </a:solidFill>
              </a:rPr>
              <a:t>. (</a:t>
            </a:r>
            <a:r>
              <a:rPr lang="de-DE" sz="1000" dirty="0" err="1" smtClean="0">
                <a:solidFill>
                  <a:schemeClr val="tx1"/>
                </a:solidFill>
              </a:rPr>
              <a:t>If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no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customDB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is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provided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this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file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is</a:t>
            </a:r>
            <a:r>
              <a:rPr lang="de-DE" sz="1000" dirty="0" smtClean="0">
                <a:solidFill>
                  <a:schemeClr val="tx1"/>
                </a:solidFill>
              </a:rPr>
              <a:t>, techn., </a:t>
            </a:r>
            <a:r>
              <a:rPr lang="de-DE" sz="1000" dirty="0" err="1" smtClean="0">
                <a:solidFill>
                  <a:schemeClr val="tx1"/>
                </a:solidFill>
              </a:rPr>
              <a:t>equal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to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all.faa</a:t>
            </a:r>
            <a:r>
              <a:rPr lang="de-DE" sz="1000" dirty="0" smtClean="0">
                <a:solidFill>
                  <a:schemeClr val="tx1"/>
                </a:solidFill>
              </a:rPr>
              <a:t>.)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7" name="Rechteck 46"/>
          <p:cNvSpPr/>
          <p:nvPr/>
        </p:nvSpPr>
        <p:spPr>
          <a:xfrm>
            <a:off x="6852976" y="3995772"/>
            <a:ext cx="1872208" cy="540000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 </a:t>
            </a:r>
            <a:r>
              <a:rPr lang="de-DE" sz="1000" dirty="0" err="1" smtClean="0">
                <a:solidFill>
                  <a:schemeClr val="tx1"/>
                </a:solidFill>
              </a:rPr>
              <a:t>customDB.fa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prot_groups.yaml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smtClean="0">
                <a:solidFill>
                  <a:schemeClr val="tx1"/>
                </a:solidFill>
              </a:rPr>
              <a:t>*</a:t>
            </a:r>
            <a:r>
              <a:rPr lang="de-DE" sz="1000" dirty="0" smtClean="0">
                <a:solidFill>
                  <a:schemeClr val="tx1"/>
                </a:solidFill>
              </a:rPr>
              <a:t>       </a:t>
            </a: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o: </a:t>
            </a:r>
            <a:r>
              <a:rPr lang="de-DE" sz="1000" dirty="0" err="1" smtClean="0">
                <a:solidFill>
                  <a:schemeClr val="tx1"/>
                </a:solidFill>
              </a:rPr>
              <a:t>missing_taxa</a:t>
            </a:r>
            <a:r>
              <a:rPr lang="de-DE" sz="1000" dirty="0" err="1" smtClean="0">
                <a:solidFill>
                  <a:schemeClr val="tx1"/>
                </a:solidFill>
              </a:rPr>
              <a:t>.faa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8" name="Rechteck 47"/>
          <p:cNvSpPr/>
          <p:nvPr/>
        </p:nvSpPr>
        <p:spPr>
          <a:xfrm>
            <a:off x="4861098" y="3995772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Fasta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entries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from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proteins</a:t>
            </a:r>
            <a:r>
              <a:rPr lang="de-DE" sz="1000" dirty="0" smtClean="0">
                <a:solidFill>
                  <a:schemeClr val="tx1"/>
                </a:solidFill>
              </a:rPr>
              <a:t> w/o 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information</a:t>
            </a:r>
            <a:endParaRPr lang="en-GB" sz="1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51888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323" y="116632"/>
            <a:ext cx="8229600" cy="432048"/>
          </a:xfrm>
        </p:spPr>
        <p:txBody>
          <a:bodyPr>
            <a:noAutofit/>
          </a:bodyPr>
          <a:lstStyle/>
          <a:p>
            <a:r>
              <a:rPr lang="en-GB" sz="2800" dirty="0" smtClean="0"/>
              <a:t>Analyses</a:t>
            </a:r>
            <a:endParaRPr lang="en-GB" sz="2800" dirty="0"/>
          </a:p>
        </p:txBody>
      </p:sp>
      <p:sp>
        <p:nvSpPr>
          <p:cNvPr id="4" name="Textfeld 3"/>
          <p:cNvSpPr txBox="1"/>
          <p:nvPr/>
        </p:nvSpPr>
        <p:spPr>
          <a:xfrm>
            <a:off x="394748" y="1653719"/>
            <a:ext cx="11332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run_mafft</a:t>
            </a:r>
            <a:endParaRPr lang="en-GB" dirty="0"/>
          </a:p>
        </p:txBody>
      </p:sp>
      <p:sp>
        <p:nvSpPr>
          <p:cNvPr id="5" name="Textfeld 4"/>
          <p:cNvSpPr txBox="1"/>
          <p:nvPr/>
        </p:nvSpPr>
        <p:spPr>
          <a:xfrm>
            <a:off x="395536" y="2276872"/>
            <a:ext cx="14027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report_mafft</a:t>
            </a:r>
            <a:endParaRPr lang="en-GB" dirty="0"/>
          </a:p>
        </p:txBody>
      </p:sp>
      <p:sp>
        <p:nvSpPr>
          <p:cNvPr id="6" name="Textfeld 5"/>
          <p:cNvSpPr txBox="1"/>
          <p:nvPr/>
        </p:nvSpPr>
        <p:spPr>
          <a:xfrm>
            <a:off x="395536" y="2924961"/>
            <a:ext cx="1285737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run_task</a:t>
            </a:r>
            <a:endParaRPr lang="de-DE" dirty="0" smtClean="0"/>
          </a:p>
          <a:p>
            <a:r>
              <a:rPr lang="de-DE" sz="1200" dirty="0" smtClean="0"/>
              <a:t>(</a:t>
            </a:r>
            <a:r>
              <a:rPr lang="de-DE" sz="1200" dirty="0" err="1" smtClean="0"/>
              <a:t>to</a:t>
            </a:r>
            <a:r>
              <a:rPr lang="de-DE" sz="1200" dirty="0" smtClean="0"/>
              <a:t> </a:t>
            </a:r>
            <a:r>
              <a:rPr lang="de-DE" sz="1200" dirty="0" err="1" smtClean="0"/>
              <a:t>be</a:t>
            </a:r>
            <a:r>
              <a:rPr lang="de-DE" sz="1200" dirty="0" smtClean="0"/>
              <a:t> </a:t>
            </a:r>
            <a:r>
              <a:rPr lang="de-DE" sz="1200" dirty="0" err="1" smtClean="0"/>
              <a:t>refactored</a:t>
            </a:r>
            <a:r>
              <a:rPr lang="de-DE" sz="1200" dirty="0" smtClean="0"/>
              <a:t>)</a:t>
            </a:r>
            <a:endParaRPr lang="en-GB" sz="1200" dirty="0"/>
          </a:p>
        </p:txBody>
      </p:sp>
      <p:sp>
        <p:nvSpPr>
          <p:cNvPr id="17" name="Rechteck 16"/>
          <p:cNvSpPr/>
          <p:nvPr/>
        </p:nvSpPr>
        <p:spPr>
          <a:xfrm>
            <a:off x="2874066" y="1700808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WGA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fastas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within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prot.groups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2" name="Rechteck 31"/>
          <p:cNvSpPr/>
          <p:nvPr/>
        </p:nvSpPr>
        <p:spPr>
          <a:xfrm>
            <a:off x="2872949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General </a:t>
            </a:r>
            <a:r>
              <a:rPr lang="de-DE" sz="1000" dirty="0" err="1" smtClean="0">
                <a:solidFill>
                  <a:schemeClr val="tx1"/>
                </a:solidFill>
              </a:rPr>
              <a:t>meaning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3" name="Rechteck 32"/>
          <p:cNvSpPr/>
          <p:nvPr/>
        </p:nvSpPr>
        <p:spPr>
          <a:xfrm>
            <a:off x="4860032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File </a:t>
            </a:r>
            <a:r>
              <a:rPr lang="de-DE" sz="1000" dirty="0" err="1" smtClean="0">
                <a:solidFill>
                  <a:schemeClr val="tx1"/>
                </a:solidFill>
              </a:rPr>
              <a:t>content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4" name="Rechteck 33"/>
          <p:cNvSpPr/>
          <p:nvPr/>
        </p:nvSpPr>
        <p:spPr>
          <a:xfrm>
            <a:off x="395536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Rule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name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5" name="Rechteck 34"/>
          <p:cNvSpPr/>
          <p:nvPr/>
        </p:nvSpPr>
        <p:spPr>
          <a:xfrm>
            <a:off x="6853706" y="1042475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Input/</a:t>
            </a:r>
            <a:r>
              <a:rPr lang="de-DE" sz="1000" dirty="0" err="1" smtClean="0">
                <a:solidFill>
                  <a:schemeClr val="tx1"/>
                </a:solidFill>
              </a:rPr>
              <a:t>output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1" name="Rechteck 40"/>
          <p:cNvSpPr/>
          <p:nvPr/>
        </p:nvSpPr>
        <p:spPr>
          <a:xfrm>
            <a:off x="6853706" y="1700823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 </a:t>
            </a:r>
            <a:r>
              <a:rPr lang="de-DE" sz="1000" dirty="0" err="1" smtClean="0">
                <a:solidFill>
                  <a:schemeClr val="tx1"/>
                </a:solidFill>
              </a:rPr>
              <a:t>pg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fa</a:t>
            </a:r>
            <a:r>
              <a:rPr lang="de-DE" sz="1000" dirty="0" smtClean="0">
                <a:solidFill>
                  <a:schemeClr val="tx1"/>
                </a:solidFill>
              </a:rPr>
              <a:t>       o: </a:t>
            </a:r>
            <a:r>
              <a:rPr lang="de-DE" sz="1000" dirty="0" err="1" smtClean="0">
                <a:solidFill>
                  <a:schemeClr val="tx1"/>
                </a:solidFill>
              </a:rPr>
              <a:t>pg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mafft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2" name="Rechteck 41"/>
          <p:cNvSpPr/>
          <p:nvPr/>
        </p:nvSpPr>
        <p:spPr>
          <a:xfrm>
            <a:off x="4861828" y="1700823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>
                <a:solidFill>
                  <a:schemeClr val="tx1"/>
                </a:solidFill>
              </a:rPr>
              <a:t>WGA </a:t>
            </a:r>
            <a:r>
              <a:rPr lang="de-DE" sz="1000" dirty="0" err="1">
                <a:solidFill>
                  <a:schemeClr val="tx1"/>
                </a:solidFill>
              </a:rPr>
              <a:t>of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err="1">
                <a:solidFill>
                  <a:schemeClr val="tx1"/>
                </a:solidFill>
              </a:rPr>
              <a:t>fastas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err="1">
                <a:solidFill>
                  <a:schemeClr val="tx1"/>
                </a:solidFill>
              </a:rPr>
              <a:t>within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err="1">
                <a:solidFill>
                  <a:schemeClr val="tx1"/>
                </a:solidFill>
              </a:rPr>
              <a:t>prot.groups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3" name="Rechteck 42"/>
          <p:cNvSpPr/>
          <p:nvPr/>
        </p:nvSpPr>
        <p:spPr>
          <a:xfrm>
            <a:off x="2861307" y="2304211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Stats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from</a:t>
            </a:r>
            <a:r>
              <a:rPr lang="de-DE" sz="1000" dirty="0" smtClean="0">
                <a:solidFill>
                  <a:schemeClr val="tx1"/>
                </a:solidFill>
              </a:rPr>
              <a:t> WGA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prot. </a:t>
            </a:r>
            <a:r>
              <a:rPr lang="de-DE" sz="1000" dirty="0" err="1" smtClean="0">
                <a:solidFill>
                  <a:schemeClr val="tx1"/>
                </a:solidFill>
              </a:rPr>
              <a:t>groups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4" name="Rechteck 43"/>
          <p:cNvSpPr/>
          <p:nvPr/>
        </p:nvSpPr>
        <p:spPr>
          <a:xfrm>
            <a:off x="6840947" y="2304226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</a:t>
            </a:r>
            <a:r>
              <a:rPr lang="de-DE" sz="1000" dirty="0">
                <a:solidFill>
                  <a:schemeClr val="tx1"/>
                </a:solidFill>
              </a:rPr>
              <a:t>: </a:t>
            </a:r>
            <a:r>
              <a:rPr lang="de-DE" sz="1000" dirty="0" err="1">
                <a:solidFill>
                  <a:schemeClr val="tx1"/>
                </a:solidFill>
              </a:rPr>
              <a:t>pg</a:t>
            </a:r>
            <a:r>
              <a:rPr lang="de-DE" sz="1000" dirty="0">
                <a:solidFill>
                  <a:schemeClr val="tx1"/>
                </a:solidFill>
              </a:rPr>
              <a:t>.#.</a:t>
            </a:r>
            <a:r>
              <a:rPr lang="de-DE" sz="1000" dirty="0" err="1">
                <a:solidFill>
                  <a:schemeClr val="tx1"/>
                </a:solidFill>
              </a:rPr>
              <a:t>mafft</a:t>
            </a:r>
            <a:r>
              <a:rPr lang="de-DE" sz="1000" dirty="0">
                <a:solidFill>
                  <a:schemeClr val="tx1"/>
                </a:solidFill>
              </a:rPr>
              <a:t>       </a:t>
            </a:r>
            <a:r>
              <a:rPr lang="de-DE" sz="1000" dirty="0" smtClean="0">
                <a:solidFill>
                  <a:schemeClr val="tx1"/>
                </a:solidFill>
              </a:rPr>
              <a:t>o: mafft</a:t>
            </a:r>
            <a:r>
              <a:rPr lang="de-DE" sz="1000" dirty="0" smtClean="0">
                <a:solidFill>
                  <a:schemeClr val="tx1"/>
                </a:solidFill>
              </a:rPr>
              <a:t>.#</a:t>
            </a:r>
            <a:r>
              <a:rPr lang="de-DE" sz="1000" dirty="0" smtClean="0">
                <a:solidFill>
                  <a:schemeClr val="tx1"/>
                </a:solidFill>
              </a:rPr>
              <a:t>.txt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5" name="Rechteck 44"/>
          <p:cNvSpPr/>
          <p:nvPr/>
        </p:nvSpPr>
        <p:spPr>
          <a:xfrm>
            <a:off x="4849069" y="2304226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Stats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from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one</a:t>
            </a:r>
            <a:r>
              <a:rPr lang="de-DE" sz="1000" dirty="0" smtClean="0">
                <a:solidFill>
                  <a:schemeClr val="tx1"/>
                </a:solidFill>
              </a:rPr>
              <a:t> part.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group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6" name="Rechteck 45"/>
          <p:cNvSpPr/>
          <p:nvPr/>
        </p:nvSpPr>
        <p:spPr>
          <a:xfrm>
            <a:off x="2873336" y="2924944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Manual </a:t>
            </a:r>
            <a:r>
              <a:rPr lang="de-DE" sz="1000" dirty="0" err="1" smtClean="0">
                <a:solidFill>
                  <a:schemeClr val="tx1"/>
                </a:solidFill>
              </a:rPr>
              <a:t>ifelse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through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custom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defined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tasks</a:t>
            </a:r>
            <a:r>
              <a:rPr lang="de-DE" sz="1000" dirty="0" smtClean="0">
                <a:solidFill>
                  <a:schemeClr val="tx1"/>
                </a:solidFill>
              </a:rPr>
              <a:t> (aka </a:t>
            </a:r>
            <a:r>
              <a:rPr lang="de-DE" sz="1000" dirty="0" err="1" smtClean="0">
                <a:solidFill>
                  <a:schemeClr val="tx1"/>
                </a:solidFill>
              </a:rPr>
              <a:t>tools+DBs</a:t>
            </a:r>
            <a:r>
              <a:rPr lang="de-DE" sz="1000" dirty="0" smtClean="0">
                <a:solidFill>
                  <a:schemeClr val="tx1"/>
                </a:solidFill>
              </a:rPr>
              <a:t>) </a:t>
            </a:r>
            <a:r>
              <a:rPr lang="de-DE" sz="1000" dirty="0" err="1" smtClean="0">
                <a:solidFill>
                  <a:schemeClr val="tx1"/>
                </a:solidFill>
              </a:rPr>
              <a:t>from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config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file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7" name="Rechteck 46"/>
          <p:cNvSpPr/>
          <p:nvPr/>
        </p:nvSpPr>
        <p:spPr>
          <a:xfrm>
            <a:off x="6852976" y="2924961"/>
            <a:ext cx="1872208" cy="54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i-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: </a:t>
            </a:r>
            <a:r>
              <a:rPr lang="de-DE" sz="1000" dirty="0" err="1" smtClean="0">
                <a:solidFill>
                  <a:schemeClr val="tx1"/>
                </a:solidFill>
              </a:rPr>
              <a:t>missing_taxa.faa</a:t>
            </a:r>
            <a:endParaRPr lang="de-DE" sz="1000" dirty="0" smtClean="0">
              <a:solidFill>
                <a:schemeClr val="tx1"/>
              </a:solidFill>
            </a:endParaRP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i-</a:t>
            </a:r>
            <a:r>
              <a:rPr lang="de-DE" sz="1000" dirty="0" err="1" smtClean="0">
                <a:solidFill>
                  <a:schemeClr val="tx1"/>
                </a:solidFill>
              </a:rPr>
              <a:t>fct</a:t>
            </a:r>
            <a:r>
              <a:rPr lang="de-DE" sz="1000" dirty="0" smtClean="0">
                <a:solidFill>
                  <a:schemeClr val="tx1"/>
                </a:solidFill>
              </a:rPr>
              <a:t>: </a:t>
            </a:r>
            <a:r>
              <a:rPr lang="de-DE" sz="1000" dirty="0" err="1" smtClean="0">
                <a:solidFill>
                  <a:schemeClr val="tx1"/>
                </a:solidFill>
              </a:rPr>
              <a:t>all.faa</a:t>
            </a:r>
            <a:r>
              <a:rPr lang="de-DE" sz="1000" dirty="0" smtClean="0">
                <a:solidFill>
                  <a:schemeClr val="tx1"/>
                </a:solidFill>
              </a:rPr>
              <a:t>       </a:t>
            </a: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o: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result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8" name="Rechteck 47"/>
          <p:cNvSpPr/>
          <p:nvPr/>
        </p:nvSpPr>
        <p:spPr>
          <a:xfrm>
            <a:off x="4861098" y="2924961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Fasta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entries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from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proteins</a:t>
            </a:r>
            <a:r>
              <a:rPr lang="de-DE" sz="1000" dirty="0" smtClean="0">
                <a:solidFill>
                  <a:schemeClr val="tx1"/>
                </a:solidFill>
              </a:rPr>
              <a:t> w/o 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information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0" name="Textfeld 19"/>
          <p:cNvSpPr txBox="1"/>
          <p:nvPr/>
        </p:nvSpPr>
        <p:spPr>
          <a:xfrm>
            <a:off x="383507" y="3523074"/>
            <a:ext cx="13411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get_besthits</a:t>
            </a:r>
            <a:endParaRPr lang="en-GB" sz="1200" dirty="0"/>
          </a:p>
        </p:txBody>
      </p:sp>
      <p:sp>
        <p:nvSpPr>
          <p:cNvPr id="21" name="Rechteck 20"/>
          <p:cNvSpPr/>
          <p:nvPr/>
        </p:nvSpPr>
        <p:spPr>
          <a:xfrm>
            <a:off x="2861307" y="3523057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Collect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best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hits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from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every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/</a:t>
            </a:r>
            <a:r>
              <a:rPr lang="de-DE" sz="1000" dirty="0" err="1" smtClean="0">
                <a:solidFill>
                  <a:schemeClr val="tx1"/>
                </a:solidFill>
              </a:rPr>
              <a:t>tool</a:t>
            </a:r>
            <a:r>
              <a:rPr lang="de-DE" sz="1000" dirty="0" smtClean="0">
                <a:solidFill>
                  <a:schemeClr val="tx1"/>
                </a:solidFill>
              </a:rPr>
              <a:t>/</a:t>
            </a:r>
            <a:r>
              <a:rPr lang="de-DE" sz="1000" dirty="0" err="1" smtClean="0">
                <a:solidFill>
                  <a:schemeClr val="tx1"/>
                </a:solidFill>
              </a:rPr>
              <a:t>analysis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2" name="Rechteck 21"/>
          <p:cNvSpPr/>
          <p:nvPr/>
        </p:nvSpPr>
        <p:spPr>
          <a:xfrm>
            <a:off x="6840947" y="3523074"/>
            <a:ext cx="1872208" cy="54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o: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best_hits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3" name="Rechteck 22"/>
          <p:cNvSpPr/>
          <p:nvPr/>
        </p:nvSpPr>
        <p:spPr>
          <a:xfrm>
            <a:off x="4849069" y="3523074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best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hits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5" name="Textfeld 24"/>
          <p:cNvSpPr txBox="1"/>
          <p:nvPr/>
        </p:nvSpPr>
        <p:spPr>
          <a:xfrm>
            <a:off x="383507" y="4149097"/>
            <a:ext cx="1744965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map_task_result</a:t>
            </a:r>
            <a:endParaRPr lang="de-DE" dirty="0" smtClean="0"/>
          </a:p>
          <a:p>
            <a:endParaRPr lang="en-GB" sz="1200" dirty="0"/>
          </a:p>
        </p:txBody>
      </p:sp>
      <p:sp>
        <p:nvSpPr>
          <p:cNvPr id="26" name="Rechteck 25"/>
          <p:cNvSpPr/>
          <p:nvPr/>
        </p:nvSpPr>
        <p:spPr>
          <a:xfrm>
            <a:off x="2861307" y="4149080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Get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annotation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for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best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hits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7" name="Rechteck 26"/>
          <p:cNvSpPr/>
          <p:nvPr/>
        </p:nvSpPr>
        <p:spPr>
          <a:xfrm>
            <a:off x="6840947" y="4149097"/>
            <a:ext cx="1872208" cy="54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best_hits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db_map</a:t>
            </a:r>
            <a:r>
              <a:rPr lang="de-DE" sz="1000" dirty="0" smtClean="0">
                <a:solidFill>
                  <a:schemeClr val="tx1"/>
                </a:solidFill>
              </a:rPr>
              <a:t>      </a:t>
            </a: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o: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map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8" name="Rechteck 27"/>
          <p:cNvSpPr/>
          <p:nvPr/>
        </p:nvSpPr>
        <p:spPr>
          <a:xfrm>
            <a:off x="4849069" y="4149097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Prot. </a:t>
            </a:r>
            <a:r>
              <a:rPr lang="de-DE" sz="1000" dirty="0" err="1" smtClean="0">
                <a:solidFill>
                  <a:schemeClr val="tx1"/>
                </a:solidFill>
              </a:rPr>
              <a:t>acc</a:t>
            </a:r>
            <a:r>
              <a:rPr lang="de-DE" sz="1000" dirty="0" smtClean="0">
                <a:solidFill>
                  <a:schemeClr val="tx1"/>
                </a:solidFill>
              </a:rPr>
              <a:t>. + </a:t>
            </a:r>
            <a:r>
              <a:rPr lang="de-DE" sz="1000" dirty="0" err="1" smtClean="0">
                <a:solidFill>
                  <a:schemeClr val="tx1"/>
                </a:solidFill>
              </a:rPr>
              <a:t>lineage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information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for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every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best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hit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29" name="Textfeld 28"/>
          <p:cNvSpPr txBox="1"/>
          <p:nvPr/>
        </p:nvSpPr>
        <p:spPr>
          <a:xfrm>
            <a:off x="383507" y="4747210"/>
            <a:ext cx="938142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lca_task</a:t>
            </a:r>
            <a:endParaRPr lang="de-DE" dirty="0" smtClean="0"/>
          </a:p>
          <a:p>
            <a:endParaRPr lang="en-GB" sz="1200" dirty="0"/>
          </a:p>
        </p:txBody>
      </p:sp>
      <p:sp>
        <p:nvSpPr>
          <p:cNvPr id="30" name="Rechteck 29"/>
          <p:cNvSpPr/>
          <p:nvPr/>
        </p:nvSpPr>
        <p:spPr>
          <a:xfrm>
            <a:off x="2861307" y="4747193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>
                <a:solidFill>
                  <a:schemeClr val="tx1"/>
                </a:solidFill>
              </a:rPr>
              <a:t>LCA </a:t>
            </a:r>
            <a:r>
              <a:rPr lang="de-DE" sz="1000" dirty="0" err="1">
                <a:solidFill>
                  <a:schemeClr val="tx1"/>
                </a:solidFill>
              </a:rPr>
              <a:t>of</a:t>
            </a:r>
            <a:r>
              <a:rPr lang="de-DE" sz="1000" dirty="0">
                <a:solidFill>
                  <a:schemeClr val="tx1"/>
                </a:solidFill>
              </a:rPr>
              <a:t> all </a:t>
            </a:r>
            <a:r>
              <a:rPr lang="de-DE" sz="1000" dirty="0" err="1">
                <a:solidFill>
                  <a:schemeClr val="tx1"/>
                </a:solidFill>
              </a:rPr>
              <a:t>accessions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err="1">
                <a:solidFill>
                  <a:schemeClr val="tx1"/>
                </a:solidFill>
              </a:rPr>
              <a:t>within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err="1">
                <a:solidFill>
                  <a:schemeClr val="tx1"/>
                </a:solidFill>
              </a:rPr>
              <a:t>protein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groups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1" name="Rechteck 30"/>
          <p:cNvSpPr/>
          <p:nvPr/>
        </p:nvSpPr>
        <p:spPr>
          <a:xfrm>
            <a:off x="6840947" y="4747210"/>
            <a:ext cx="1872208" cy="54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map_hits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prot_groups.yaml</a:t>
            </a:r>
            <a:endParaRPr lang="de-DE" sz="1000" dirty="0" smtClean="0">
              <a:solidFill>
                <a:schemeClr val="tx1"/>
              </a:solidFill>
            </a:endParaRP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o: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lca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6" name="Rechteck 35"/>
          <p:cNvSpPr/>
          <p:nvPr/>
        </p:nvSpPr>
        <p:spPr>
          <a:xfrm>
            <a:off x="4849069" y="4747210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LCA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all </a:t>
            </a:r>
            <a:r>
              <a:rPr lang="de-DE" sz="1000" dirty="0" err="1" smtClean="0">
                <a:solidFill>
                  <a:schemeClr val="tx1"/>
                </a:solidFill>
              </a:rPr>
              <a:t>accessions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within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group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7" name="Textfeld 36"/>
          <p:cNvSpPr txBox="1"/>
          <p:nvPr/>
        </p:nvSpPr>
        <p:spPr>
          <a:xfrm>
            <a:off x="380157" y="5367290"/>
            <a:ext cx="1081835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quant_pg</a:t>
            </a:r>
            <a:endParaRPr lang="de-DE" dirty="0" smtClean="0"/>
          </a:p>
          <a:p>
            <a:endParaRPr lang="en-GB" sz="1200" dirty="0"/>
          </a:p>
        </p:txBody>
      </p:sp>
      <p:sp>
        <p:nvSpPr>
          <p:cNvPr id="38" name="Rechteck 37"/>
          <p:cNvSpPr/>
          <p:nvPr/>
        </p:nvSpPr>
        <p:spPr>
          <a:xfrm>
            <a:off x="2857957" y="5367273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Quantification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stats</a:t>
            </a:r>
            <a:r>
              <a:rPr lang="de-DE" sz="1000" dirty="0" smtClean="0">
                <a:solidFill>
                  <a:schemeClr val="tx1"/>
                </a:solidFill>
              </a:rPr>
              <a:t> (</a:t>
            </a:r>
            <a:r>
              <a:rPr lang="de-DE" sz="1000" dirty="0" err="1" smtClean="0">
                <a:solidFill>
                  <a:schemeClr val="tx1"/>
                </a:solidFill>
              </a:rPr>
              <a:t>nsaf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etc</a:t>
            </a:r>
            <a:r>
              <a:rPr lang="de-DE" sz="1000" dirty="0" smtClean="0">
                <a:solidFill>
                  <a:schemeClr val="tx1"/>
                </a:solidFill>
              </a:rPr>
              <a:t>) </a:t>
            </a:r>
            <a:r>
              <a:rPr lang="de-DE" sz="1000" dirty="0" err="1" smtClean="0">
                <a:solidFill>
                  <a:schemeClr val="tx1"/>
                </a:solidFill>
              </a:rPr>
              <a:t>for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every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protein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group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9" name="Rechteck 38"/>
          <p:cNvSpPr/>
          <p:nvPr/>
        </p:nvSpPr>
        <p:spPr>
          <a:xfrm>
            <a:off x="6837597" y="5367290"/>
            <a:ext cx="1872208" cy="540000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 </a:t>
            </a:r>
            <a:r>
              <a:rPr lang="de-DE" sz="1000" dirty="0" err="1" smtClean="0">
                <a:solidFill>
                  <a:schemeClr val="tx1"/>
                </a:solidFill>
              </a:rPr>
              <a:t>prot_groups.yaml</a:t>
            </a:r>
            <a:endParaRPr lang="de-DE" sz="1000" dirty="0" smtClean="0">
              <a:solidFill>
                <a:schemeClr val="tx1"/>
              </a:solidFill>
            </a:endParaRP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o: </a:t>
            </a:r>
            <a:r>
              <a:rPr lang="de-DE" sz="1000" dirty="0" err="1" smtClean="0">
                <a:solidFill>
                  <a:schemeClr val="tx1"/>
                </a:solidFill>
              </a:rPr>
              <a:t>quant</a:t>
            </a:r>
            <a:r>
              <a:rPr lang="de-DE" sz="1000" dirty="0" err="1" smtClean="0">
                <a:solidFill>
                  <a:schemeClr val="tx1"/>
                </a:solidFill>
              </a:rPr>
              <a:t>.tsv</a:t>
            </a:r>
            <a:r>
              <a:rPr lang="de-DE" sz="1000" dirty="0" smtClean="0">
                <a:solidFill>
                  <a:schemeClr val="tx1"/>
                </a:solidFill>
              </a:rPr>
              <a:t>?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0" name="Rechteck 39"/>
          <p:cNvSpPr/>
          <p:nvPr/>
        </p:nvSpPr>
        <p:spPr>
          <a:xfrm>
            <a:off x="4845719" y="5367290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>
                <a:solidFill>
                  <a:schemeClr val="tx1"/>
                </a:solidFill>
              </a:rPr>
              <a:t>Quantification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err="1">
                <a:solidFill>
                  <a:schemeClr val="tx1"/>
                </a:solidFill>
              </a:rPr>
              <a:t>stats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smtClean="0">
                <a:solidFill>
                  <a:schemeClr val="tx1"/>
                </a:solidFill>
              </a:rPr>
              <a:t>per </a:t>
            </a:r>
            <a:r>
              <a:rPr lang="de-DE" sz="1000" dirty="0" err="1">
                <a:solidFill>
                  <a:schemeClr val="tx1"/>
                </a:solidFill>
              </a:rPr>
              <a:t>protein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err="1">
                <a:solidFill>
                  <a:schemeClr val="tx1"/>
                </a:solidFill>
              </a:rPr>
              <a:t>group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9" name="Textfeld 48"/>
          <p:cNvSpPr txBox="1"/>
          <p:nvPr/>
        </p:nvSpPr>
        <p:spPr>
          <a:xfrm>
            <a:off x="380157" y="5971346"/>
            <a:ext cx="1229696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quant_task</a:t>
            </a:r>
            <a:endParaRPr lang="de-DE" dirty="0" smtClean="0"/>
          </a:p>
          <a:p>
            <a:endParaRPr lang="en-GB" sz="1200" dirty="0"/>
          </a:p>
        </p:txBody>
      </p:sp>
      <p:sp>
        <p:nvSpPr>
          <p:cNvPr id="50" name="Rechteck 49"/>
          <p:cNvSpPr/>
          <p:nvPr/>
        </p:nvSpPr>
        <p:spPr>
          <a:xfrm>
            <a:off x="2857957" y="5971329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51" name="Rechteck 50"/>
          <p:cNvSpPr/>
          <p:nvPr/>
        </p:nvSpPr>
        <p:spPr>
          <a:xfrm>
            <a:off x="6837597" y="5971346"/>
            <a:ext cx="1872208" cy="540000"/>
          </a:xfrm>
          <a:prstGeom prst="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i: o-</a:t>
            </a:r>
            <a:r>
              <a:rPr lang="de-DE" sz="1000" dirty="0" err="1" smtClean="0">
                <a:solidFill>
                  <a:schemeClr val="tx1"/>
                </a:solidFill>
              </a:rPr>
              <a:t>quant_pg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lca</a:t>
            </a:r>
            <a:endParaRPr lang="de-DE" sz="1000" dirty="0" smtClean="0">
              <a:solidFill>
                <a:schemeClr val="tx1"/>
              </a:solidFill>
            </a:endParaRP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o: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quant</a:t>
            </a:r>
            <a:r>
              <a:rPr lang="de-DE" sz="1000" dirty="0" smtClean="0">
                <a:solidFill>
                  <a:schemeClr val="tx1"/>
                </a:solidFill>
              </a:rPr>
              <a:t>; summary.txt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52" name="Rechteck 51"/>
          <p:cNvSpPr/>
          <p:nvPr/>
        </p:nvSpPr>
        <p:spPr>
          <a:xfrm>
            <a:off x="4845719" y="5971346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14770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323" y="116632"/>
            <a:ext cx="8229600" cy="432048"/>
          </a:xfrm>
        </p:spPr>
        <p:txBody>
          <a:bodyPr>
            <a:noAutofit/>
          </a:bodyPr>
          <a:lstStyle/>
          <a:p>
            <a:r>
              <a:rPr lang="en-GB" sz="2800" dirty="0" smtClean="0"/>
              <a:t>Analyses</a:t>
            </a:r>
            <a:endParaRPr lang="en-GB" sz="2800" dirty="0"/>
          </a:p>
        </p:txBody>
      </p:sp>
      <p:sp>
        <p:nvSpPr>
          <p:cNvPr id="4" name="Textfeld 3"/>
          <p:cNvSpPr txBox="1"/>
          <p:nvPr/>
        </p:nvSpPr>
        <p:spPr>
          <a:xfrm>
            <a:off x="394748" y="1653719"/>
            <a:ext cx="17651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create_summary</a:t>
            </a:r>
            <a:endParaRPr lang="en-GB" dirty="0"/>
          </a:p>
        </p:txBody>
      </p:sp>
      <p:sp>
        <p:nvSpPr>
          <p:cNvPr id="5" name="Textfeld 4"/>
          <p:cNvSpPr txBox="1"/>
          <p:nvPr/>
        </p:nvSpPr>
        <p:spPr>
          <a:xfrm>
            <a:off x="395536" y="2276872"/>
            <a:ext cx="12496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create_info</a:t>
            </a:r>
            <a:endParaRPr lang="en-GB" dirty="0"/>
          </a:p>
        </p:txBody>
      </p:sp>
      <p:sp>
        <p:nvSpPr>
          <p:cNvPr id="17" name="Rechteck 16"/>
          <p:cNvSpPr/>
          <p:nvPr/>
        </p:nvSpPr>
        <p:spPr>
          <a:xfrm>
            <a:off x="2874066" y="1700808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Summary </a:t>
            </a:r>
            <a:r>
              <a:rPr lang="de-DE" sz="1000" dirty="0" err="1" smtClean="0">
                <a:solidFill>
                  <a:schemeClr val="tx1"/>
                </a:solidFill>
              </a:rPr>
              <a:t>of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tax</a:t>
            </a:r>
            <a:r>
              <a:rPr lang="de-DE" sz="1000" dirty="0" smtClean="0">
                <a:solidFill>
                  <a:schemeClr val="tx1"/>
                </a:solidFill>
              </a:rPr>
              <a:t>. &amp; </a:t>
            </a:r>
            <a:r>
              <a:rPr lang="de-DE" sz="1000" dirty="0" err="1" smtClean="0">
                <a:solidFill>
                  <a:schemeClr val="tx1"/>
                </a:solidFill>
              </a:rPr>
              <a:t>fct</a:t>
            </a:r>
            <a:r>
              <a:rPr lang="de-DE" sz="1000" dirty="0" smtClean="0">
                <a:solidFill>
                  <a:schemeClr val="tx1"/>
                </a:solidFill>
              </a:rPr>
              <a:t>. </a:t>
            </a:r>
            <a:r>
              <a:rPr lang="de-DE" sz="1000" dirty="0" err="1" smtClean="0">
                <a:solidFill>
                  <a:schemeClr val="tx1"/>
                </a:solidFill>
              </a:rPr>
              <a:t>analysis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2" name="Rechteck 31"/>
          <p:cNvSpPr/>
          <p:nvPr/>
        </p:nvSpPr>
        <p:spPr>
          <a:xfrm>
            <a:off x="2872949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General </a:t>
            </a:r>
            <a:r>
              <a:rPr lang="de-DE" sz="1000" dirty="0" err="1" smtClean="0">
                <a:solidFill>
                  <a:schemeClr val="tx1"/>
                </a:solidFill>
              </a:rPr>
              <a:t>meaning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3" name="Rechteck 32"/>
          <p:cNvSpPr/>
          <p:nvPr/>
        </p:nvSpPr>
        <p:spPr>
          <a:xfrm>
            <a:off x="4860032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File </a:t>
            </a:r>
            <a:r>
              <a:rPr lang="de-DE" sz="1000" dirty="0" err="1" smtClean="0">
                <a:solidFill>
                  <a:schemeClr val="tx1"/>
                </a:solidFill>
              </a:rPr>
              <a:t>content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4" name="Rechteck 33"/>
          <p:cNvSpPr/>
          <p:nvPr/>
        </p:nvSpPr>
        <p:spPr>
          <a:xfrm>
            <a:off x="395536" y="1052736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Rule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name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35" name="Rechteck 34"/>
          <p:cNvSpPr/>
          <p:nvPr/>
        </p:nvSpPr>
        <p:spPr>
          <a:xfrm>
            <a:off x="6853706" y="1042475"/>
            <a:ext cx="1872208" cy="323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Input/</a:t>
            </a:r>
            <a:r>
              <a:rPr lang="de-DE" sz="1000" dirty="0" err="1" smtClean="0">
                <a:solidFill>
                  <a:schemeClr val="tx1"/>
                </a:solidFill>
              </a:rPr>
              <a:t>output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1" name="Rechteck 40"/>
          <p:cNvSpPr/>
          <p:nvPr/>
        </p:nvSpPr>
        <p:spPr>
          <a:xfrm>
            <a:off x="6853706" y="1700823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</a:t>
            </a:r>
            <a:r>
              <a:rPr lang="de-DE" sz="1000" dirty="0">
                <a:solidFill>
                  <a:schemeClr val="tx1"/>
                </a:solidFill>
              </a:rPr>
              <a:t>: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map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task</a:t>
            </a:r>
            <a:r>
              <a:rPr lang="de-DE" sz="1000" dirty="0" smtClean="0">
                <a:solidFill>
                  <a:schemeClr val="tx1"/>
                </a:solidFill>
              </a:rPr>
              <a:t>.#.</a:t>
            </a:r>
            <a:r>
              <a:rPr lang="de-DE" sz="1000" dirty="0" err="1" smtClean="0">
                <a:solidFill>
                  <a:schemeClr val="tx1"/>
                </a:solidFill>
              </a:rPr>
              <a:t>lca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pg.yaml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</a:p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o</a:t>
            </a:r>
            <a:r>
              <a:rPr lang="de-DE" sz="1000" dirty="0" smtClean="0">
                <a:solidFill>
                  <a:schemeClr val="tx1"/>
                </a:solidFill>
              </a:rPr>
              <a:t>: summary.txt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2" name="Rechteck 41"/>
          <p:cNvSpPr/>
          <p:nvPr/>
        </p:nvSpPr>
        <p:spPr>
          <a:xfrm>
            <a:off x="4861828" y="1700823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TSV </a:t>
            </a:r>
            <a:r>
              <a:rPr lang="de-DE" sz="1000" dirty="0" err="1" smtClean="0">
                <a:solidFill>
                  <a:schemeClr val="tx1"/>
                </a:solidFill>
              </a:rPr>
              <a:t>summary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>
                <a:solidFill>
                  <a:schemeClr val="tx1"/>
                </a:solidFill>
              </a:rPr>
              <a:t>of</a:t>
            </a:r>
            <a:r>
              <a:rPr lang="de-DE" sz="1000" dirty="0">
                <a:solidFill>
                  <a:schemeClr val="tx1"/>
                </a:solidFill>
              </a:rPr>
              <a:t> </a:t>
            </a:r>
            <a:r>
              <a:rPr lang="de-DE" sz="1000" dirty="0" err="1">
                <a:solidFill>
                  <a:schemeClr val="tx1"/>
                </a:solidFill>
              </a:rPr>
              <a:t>tax</a:t>
            </a:r>
            <a:r>
              <a:rPr lang="de-DE" sz="1000" dirty="0">
                <a:solidFill>
                  <a:schemeClr val="tx1"/>
                </a:solidFill>
              </a:rPr>
              <a:t>. &amp; </a:t>
            </a:r>
            <a:r>
              <a:rPr lang="de-DE" sz="1000" dirty="0" err="1">
                <a:solidFill>
                  <a:schemeClr val="tx1"/>
                </a:solidFill>
              </a:rPr>
              <a:t>fct</a:t>
            </a:r>
            <a:r>
              <a:rPr lang="de-DE" sz="1000" dirty="0">
                <a:solidFill>
                  <a:schemeClr val="tx1"/>
                </a:solidFill>
              </a:rPr>
              <a:t>. </a:t>
            </a:r>
            <a:r>
              <a:rPr lang="de-DE" sz="1000" dirty="0" err="1">
                <a:solidFill>
                  <a:schemeClr val="tx1"/>
                </a:solidFill>
              </a:rPr>
              <a:t>analysis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3" name="Rechteck 42"/>
          <p:cNvSpPr/>
          <p:nvPr/>
        </p:nvSpPr>
        <p:spPr>
          <a:xfrm>
            <a:off x="2861307" y="2304211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Run </a:t>
            </a:r>
            <a:r>
              <a:rPr lang="de-DE" sz="1000" dirty="0" err="1" smtClean="0">
                <a:solidFill>
                  <a:schemeClr val="tx1"/>
                </a:solidFill>
              </a:rPr>
              <a:t>info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4" name="Rechteck 43"/>
          <p:cNvSpPr/>
          <p:nvPr/>
        </p:nvSpPr>
        <p:spPr>
          <a:xfrm>
            <a:off x="6840947" y="2304226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i</a:t>
            </a:r>
            <a:r>
              <a:rPr lang="de-DE" sz="1000" dirty="0">
                <a:solidFill>
                  <a:schemeClr val="tx1"/>
                </a:solidFill>
              </a:rPr>
              <a:t>: </a:t>
            </a:r>
            <a:r>
              <a:rPr lang="de-DE" sz="1000" dirty="0" err="1" smtClean="0">
                <a:solidFill>
                  <a:schemeClr val="tx1"/>
                </a:solidFill>
              </a:rPr>
              <a:t>config.yaml</a:t>
            </a:r>
            <a:r>
              <a:rPr lang="de-DE" sz="1000" dirty="0" smtClean="0">
                <a:solidFill>
                  <a:schemeClr val="tx1"/>
                </a:solidFill>
              </a:rPr>
              <a:t>; </a:t>
            </a:r>
            <a:r>
              <a:rPr lang="de-DE" sz="1000" dirty="0" err="1" smtClean="0">
                <a:solidFill>
                  <a:schemeClr val="tx1"/>
                </a:solidFill>
              </a:rPr>
              <a:t>prophane.yaml</a:t>
            </a:r>
            <a:r>
              <a:rPr lang="de-DE" sz="1000" dirty="0" smtClean="0">
                <a:solidFill>
                  <a:schemeClr val="tx1"/>
                </a:solidFill>
              </a:rPr>
              <a:t>       </a:t>
            </a:r>
            <a:r>
              <a:rPr lang="de-DE" sz="1000" dirty="0" smtClean="0">
                <a:solidFill>
                  <a:schemeClr val="tx1"/>
                </a:solidFill>
              </a:rPr>
              <a:t>o: job_info.txt</a:t>
            </a:r>
            <a:endParaRPr lang="en-GB" sz="1000" dirty="0">
              <a:solidFill>
                <a:schemeClr val="tx1"/>
              </a:solidFill>
            </a:endParaRPr>
          </a:p>
        </p:txBody>
      </p:sp>
      <p:sp>
        <p:nvSpPr>
          <p:cNvPr id="45" name="Rechteck 44"/>
          <p:cNvSpPr/>
          <p:nvPr/>
        </p:nvSpPr>
        <p:spPr>
          <a:xfrm>
            <a:off x="4849069" y="2304226"/>
            <a:ext cx="1872208" cy="54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err="1" smtClean="0">
                <a:solidFill>
                  <a:schemeClr val="tx1"/>
                </a:solidFill>
              </a:rPr>
              <a:t>tool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and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environment</a:t>
            </a:r>
            <a:r>
              <a:rPr lang="de-DE" sz="1000" dirty="0" smtClean="0">
                <a:solidFill>
                  <a:schemeClr val="tx1"/>
                </a:solidFill>
              </a:rPr>
              <a:t> </a:t>
            </a:r>
            <a:r>
              <a:rPr lang="de-DE" sz="1000" dirty="0" err="1" smtClean="0">
                <a:solidFill>
                  <a:schemeClr val="tx1"/>
                </a:solidFill>
              </a:rPr>
              <a:t>params</a:t>
            </a:r>
            <a:endParaRPr lang="en-GB" sz="1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594989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576</Words>
  <Application>Microsoft Office PowerPoint</Application>
  <PresentationFormat>Bildschirmpräsentation (4:3)</PresentationFormat>
  <Paragraphs>112</Paragraphs>
  <Slides>5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6" baseType="lpstr">
      <vt:lpstr>Larissa</vt:lpstr>
      <vt:lpstr>Prophane overview</vt:lpstr>
      <vt:lpstr>DB handling #once per DB</vt:lpstr>
      <vt:lpstr>Input and data mapping handling</vt:lpstr>
      <vt:lpstr>Analyses</vt:lpstr>
      <vt:lpstr>Analyses</vt:lpstr>
    </vt:vector>
  </TitlesOfParts>
  <Company>Robert Koch-Institut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Prophane Overview</dc:title>
  <dc:creator>Kathrin Trappe</dc:creator>
  <cp:lastModifiedBy>Kathrin Trappe</cp:lastModifiedBy>
  <cp:revision>21</cp:revision>
  <dcterms:created xsi:type="dcterms:W3CDTF">2019-01-31T13:05:57Z</dcterms:created>
  <dcterms:modified xsi:type="dcterms:W3CDTF">2019-02-01T15:29:04Z</dcterms:modified>
</cp:coreProperties>
</file>

<file path=docProps/thumbnail.jpeg>
</file>