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73" r:id="rId7"/>
    <p:sldId id="272" r:id="rId8"/>
    <p:sldId id="263" r:id="rId9"/>
    <p:sldId id="269" r:id="rId10"/>
    <p:sldId id="270" r:id="rId11"/>
    <p:sldId id="271" r:id="rId12"/>
    <p:sldId id="267" r:id="rId13"/>
    <p:sldId id="268" r:id="rId14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3648" autoAdjust="0"/>
  </p:normalViewPr>
  <p:slideViewPr>
    <p:cSldViewPr snapToGrid="0">
      <p:cViewPr varScale="1">
        <p:scale>
          <a:sx n="61" d="100"/>
          <a:sy n="61" d="100"/>
        </p:scale>
        <p:origin x="690" y="66"/>
      </p:cViewPr>
      <p:guideLst/>
    </p:cSldViewPr>
  </p:slideViewPr>
  <p:outlineViewPr>
    <p:cViewPr>
      <p:scale>
        <a:sx n="33" d="100"/>
        <a:sy n="33" d="100"/>
      </p:scale>
      <p:origin x="0" y="-662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1125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931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2530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93882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2054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1204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507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9279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000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6399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932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FF14E2-341C-4501-995A-845CD32EC309}" type="datetimeFigureOut">
              <a:rPr lang="fr-FR" smtClean="0"/>
              <a:t>09/06/2020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983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190932" y="571603"/>
            <a:ext cx="9040889" cy="2215843"/>
          </a:xfrm>
        </p:spPr>
        <p:txBody>
          <a:bodyPr/>
          <a:lstStyle/>
          <a:p>
            <a:pPr algn="ctr"/>
            <a:r>
              <a:rPr lang="en-US" b="1" dirty="0" smtClean="0"/>
              <a:t>Algorithm for the detection </a:t>
            </a:r>
            <a:r>
              <a:rPr lang="en-US" b="1" noProof="0" dirty="0" smtClean="0"/>
              <a:t>of ICEs/IMEs structures 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38200" y="3288889"/>
            <a:ext cx="10515600" cy="2212259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Find anchors of signature proteins (SPs)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extends the anchors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eventually </a:t>
            </a:r>
            <a:r>
              <a:rPr lang="en-US" dirty="0"/>
              <a:t>merge the anchors</a:t>
            </a:r>
            <a:endParaRPr lang="en-US" noProof="0" dirty="0"/>
          </a:p>
        </p:txBody>
      </p:sp>
      <p:sp>
        <p:nvSpPr>
          <p:cNvPr id="4" name="Espace réservé du contenu 2"/>
          <p:cNvSpPr txBox="1">
            <a:spLocks/>
          </p:cNvSpPr>
          <p:nvPr/>
        </p:nvSpPr>
        <p:spPr>
          <a:xfrm>
            <a:off x="8509820" y="5890740"/>
            <a:ext cx="3495368" cy="6870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/>
              <a:t>Author </a:t>
            </a:r>
            <a:r>
              <a:rPr lang="en-US" dirty="0" smtClean="0"/>
              <a:t>: Thomas </a:t>
            </a:r>
            <a:r>
              <a:rPr lang="en-US" dirty="0" err="1" smtClean="0"/>
              <a:t>Lacroix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25542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entagone 50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6th step: rules for adding </a:t>
            </a:r>
            <a:r>
              <a:rPr lang="en-US" b="1" dirty="0" smtClean="0"/>
              <a:t>an integrase </a:t>
            </a:r>
            <a:r>
              <a:rPr lang="en-US" b="1" dirty="0"/>
              <a:t>to </a:t>
            </a:r>
            <a:r>
              <a:rPr lang="en-US" b="1" dirty="0" smtClean="0"/>
              <a:t>an anchor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9581" y="889150"/>
            <a:ext cx="11957818" cy="2548699"/>
          </a:xfrm>
        </p:spPr>
        <p:txBody>
          <a:bodyPr>
            <a:noAutofit/>
          </a:bodyPr>
          <a:lstStyle/>
          <a:p>
            <a:r>
              <a:rPr lang="en-US" sz="3200" dirty="0" smtClean="0"/>
              <a:t>Integrase </a:t>
            </a:r>
            <a:r>
              <a:rPr lang="en-US" sz="3200" dirty="0"/>
              <a:t>can be </a:t>
            </a:r>
            <a:r>
              <a:rPr lang="en-US" sz="3200" dirty="0" smtClean="0"/>
              <a:t>up </a:t>
            </a:r>
            <a:r>
              <a:rPr lang="en-US" sz="3200" dirty="0"/>
              <a:t>or downstream within the 100 CDS limit (step 1).</a:t>
            </a:r>
            <a:endParaRPr lang="en-US" sz="3200" noProof="0" dirty="0" smtClean="0"/>
          </a:p>
          <a:p>
            <a:r>
              <a:rPr lang="en-US" sz="3200" dirty="0" smtClean="0"/>
              <a:t>Integrase </a:t>
            </a:r>
            <a:r>
              <a:rPr lang="en-US" sz="3200" dirty="0"/>
              <a:t>adjacent to the anchor </a:t>
            </a:r>
            <a:r>
              <a:rPr lang="en-US" sz="3200" dirty="0" smtClean="0"/>
              <a:t>makes good candidate but </a:t>
            </a:r>
            <a:r>
              <a:rPr lang="en-US" sz="3200" dirty="0"/>
              <a:t>there can be distant </a:t>
            </a:r>
            <a:r>
              <a:rPr lang="en-US" sz="3200" dirty="0" smtClean="0"/>
              <a:t>integrase if </a:t>
            </a:r>
            <a:r>
              <a:rPr lang="en-US" sz="3200" dirty="0"/>
              <a:t>nested ICEs/IMEs</a:t>
            </a:r>
            <a:endParaRPr lang="en-US" sz="3200" dirty="0" smtClean="0"/>
          </a:p>
          <a:p>
            <a:r>
              <a:rPr lang="en-US" sz="3200" dirty="0" smtClean="0"/>
              <a:t>Integrase previously seen associated to an ICE/IME family </a:t>
            </a:r>
            <a:r>
              <a:rPr lang="en-US" sz="3200" dirty="0"/>
              <a:t>(i.e. I = ICESt3, T = Tn916</a:t>
            </a:r>
            <a:r>
              <a:rPr lang="en-US" sz="3200" dirty="0"/>
              <a:t>) makes good </a:t>
            </a:r>
            <a:r>
              <a:rPr lang="en-US" sz="3200" dirty="0" smtClean="0"/>
              <a:t>candidate.</a:t>
            </a:r>
            <a:endParaRPr lang="en-US" sz="320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51" idx="0"/>
            <a:endCxn id="48" idx="0"/>
          </p:cNvCxnSpPr>
          <p:nvPr/>
        </p:nvCxnSpPr>
        <p:spPr>
          <a:xfrm rot="5400000" flipH="1" flipV="1">
            <a:off x="6517525" y="-141206"/>
            <a:ext cx="4277" cy="803899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Multiplication 39"/>
          <p:cNvSpPr/>
          <p:nvPr/>
        </p:nvSpPr>
        <p:spPr>
          <a:xfrm>
            <a:off x="1096219" y="3795158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317416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Multiplication 48"/>
          <p:cNvSpPr/>
          <p:nvPr/>
        </p:nvSpPr>
        <p:spPr>
          <a:xfrm>
            <a:off x="11255033" y="3766207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Multiplication 49"/>
          <p:cNvSpPr/>
          <p:nvPr/>
        </p:nvSpPr>
        <p:spPr>
          <a:xfrm>
            <a:off x="9228891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36483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Special </a:t>
            </a:r>
            <a:r>
              <a:rPr lang="en-US" b="1" dirty="0"/>
              <a:t>cases </a:t>
            </a:r>
            <a:r>
              <a:rPr lang="en-US" b="1" dirty="0" smtClean="0"/>
              <a:t>regarding </a:t>
            </a:r>
            <a:r>
              <a:rPr lang="en-US" b="1" dirty="0" smtClean="0"/>
              <a:t>the integrase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6814" y="851895"/>
            <a:ext cx="11795185" cy="2678672"/>
          </a:xfrm>
        </p:spPr>
        <p:txBody>
          <a:bodyPr>
            <a:noAutofit/>
          </a:bodyPr>
          <a:lstStyle/>
          <a:p>
            <a:r>
              <a:rPr lang="en-US" sz="3200" dirty="0"/>
              <a:t>Adjacent </a:t>
            </a:r>
            <a:r>
              <a:rPr lang="en-US" sz="3200" dirty="0" smtClean="0"/>
              <a:t>trio or duo of integrases </a:t>
            </a:r>
            <a:r>
              <a:rPr lang="en-US" sz="3200" dirty="0" err="1" smtClean="0"/>
              <a:t>Ser</a:t>
            </a:r>
            <a:r>
              <a:rPr lang="en-US" sz="3200" dirty="0" smtClean="0"/>
              <a:t> (may be separated by a CDS).</a:t>
            </a:r>
            <a:endParaRPr lang="en-US" sz="3200" noProof="0" dirty="0" smtClean="0"/>
          </a:p>
          <a:p>
            <a:r>
              <a:rPr lang="en-US" sz="3200" dirty="0" smtClean="0"/>
              <a:t>Upstream ICE → </a:t>
            </a:r>
            <a:r>
              <a:rPr lang="en-US" sz="3200" dirty="0"/>
              <a:t>integrase </a:t>
            </a:r>
            <a:r>
              <a:rPr lang="en-US" sz="3200" dirty="0" smtClean="0"/>
              <a:t>strand - ; </a:t>
            </a:r>
            <a:r>
              <a:rPr lang="en-US" sz="3200" dirty="0"/>
              <a:t>downstream </a:t>
            </a:r>
            <a:r>
              <a:rPr lang="en-US" sz="3200" dirty="0" smtClean="0"/>
              <a:t>ICE </a:t>
            </a:r>
            <a:r>
              <a:rPr lang="en-US" sz="3200" dirty="0"/>
              <a:t>→ </a:t>
            </a:r>
            <a:r>
              <a:rPr lang="en-US" sz="3200" dirty="0" smtClean="0"/>
              <a:t>strand +.</a:t>
            </a:r>
            <a:endParaRPr lang="en-US" sz="3200" noProof="0" dirty="0" smtClean="0"/>
          </a:p>
          <a:p>
            <a:r>
              <a:rPr lang="en-US" sz="3200" dirty="0" smtClean="0"/>
              <a:t>The </a:t>
            </a:r>
            <a:r>
              <a:rPr lang="en-US" sz="3200" dirty="0"/>
              <a:t>algorithm may not be able to choose between an upstream or a downstream </a:t>
            </a:r>
            <a:r>
              <a:rPr lang="en-US" sz="3200" dirty="0" smtClean="0"/>
              <a:t>integrase, or between a </a:t>
            </a:r>
            <a:r>
              <a:rPr lang="en-US" sz="3200" dirty="0"/>
              <a:t>distant integrase previously seen associated to an ICE/IME </a:t>
            </a:r>
            <a:r>
              <a:rPr lang="en-US" sz="3200" dirty="0" smtClean="0"/>
              <a:t>family and an adjacent one.  </a:t>
            </a:r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Pentagone 39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6" name="Pentagone 45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9" name="Pentagone 48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0" name="Connecteur en arc 49"/>
          <p:cNvCxnSpPr>
            <a:stCxn id="40" idx="0"/>
            <a:endCxn id="49" idx="0"/>
          </p:cNvCxnSpPr>
          <p:nvPr/>
        </p:nvCxnSpPr>
        <p:spPr>
          <a:xfrm rot="5400000" flipH="1" flipV="1">
            <a:off x="6543335" y="-167016"/>
            <a:ext cx="4277" cy="809061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5925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592826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7th step: classification of different </a:t>
            </a:r>
            <a:r>
              <a:rPr lang="en-US" b="1" dirty="0" smtClean="0"/>
              <a:t>types of </a:t>
            </a:r>
            <a:r>
              <a:rPr lang="en-US" b="1" dirty="0"/>
              <a:t>ICEs / IMEs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712839" y="1799303"/>
            <a:ext cx="10766323" cy="448351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/>
              <a:t>Complete, partial, to be verified experimentally, nested, </a:t>
            </a:r>
            <a:r>
              <a:rPr lang="en-US" sz="3200" dirty="0" smtClean="0"/>
              <a:t>etc. :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ICE</a:t>
            </a:r>
            <a:r>
              <a:rPr lang="en-US" sz="3200" noProof="0" dirty="0" smtClean="0"/>
              <a:t>: R+C+V+I</a:t>
            </a:r>
          </a:p>
          <a:p>
            <a:r>
              <a:rPr lang="en-US" sz="3200" dirty="0" smtClean="0"/>
              <a:t>Conjugation module</a:t>
            </a:r>
            <a:r>
              <a:rPr lang="en-US" sz="3200" noProof="0" dirty="0" smtClean="0"/>
              <a:t>: R+C+V</a:t>
            </a:r>
          </a:p>
          <a:p>
            <a:r>
              <a:rPr lang="en-US" sz="3200" dirty="0" smtClean="0"/>
              <a:t>Partial </a:t>
            </a:r>
            <a:r>
              <a:rPr lang="en-US" sz="3200" noProof="0" dirty="0" smtClean="0"/>
              <a:t>ICE: V + other signature proteins</a:t>
            </a:r>
          </a:p>
          <a:p>
            <a:r>
              <a:rPr lang="en-US" sz="3200" dirty="0"/>
              <a:t>Complete </a:t>
            </a:r>
            <a:r>
              <a:rPr lang="en-US" sz="3200" noProof="0" dirty="0" smtClean="0"/>
              <a:t>IME: R+I or R+C+I with distance &lt; 10 CDS</a:t>
            </a:r>
          </a:p>
          <a:p>
            <a:r>
              <a:rPr lang="en-US" sz="3200" noProof="0" dirty="0" err="1" smtClean="0"/>
              <a:t>Mobilizable</a:t>
            </a:r>
            <a:r>
              <a:rPr lang="en-US" sz="3200" dirty="0" smtClean="0"/>
              <a:t> element</a:t>
            </a:r>
            <a:r>
              <a:rPr lang="en-US" sz="3200" noProof="0" dirty="0" smtClean="0"/>
              <a:t>: R+C with distance &lt; 10 CDS</a:t>
            </a:r>
          </a:p>
          <a:p>
            <a:r>
              <a:rPr lang="en-US" sz="3200" noProof="0" dirty="0" smtClean="0"/>
              <a:t>Other </a:t>
            </a:r>
            <a:r>
              <a:rPr lang="en-US" sz="3200" dirty="0"/>
              <a:t>partial </a:t>
            </a:r>
            <a:r>
              <a:rPr lang="en-US" sz="3200" dirty="0" smtClean="0"/>
              <a:t>element</a:t>
            </a:r>
            <a:r>
              <a:rPr lang="en-US" sz="3200" noProof="0" dirty="0" smtClean="0"/>
              <a:t>: R+C&gt;10 CDS, R+V, V+C</a:t>
            </a:r>
            <a:endParaRPr lang="en-US" sz="3200" noProof="0" dirty="0"/>
          </a:p>
        </p:txBody>
      </p:sp>
    </p:spTree>
    <p:extLst>
      <p:ext uri="{BB962C8B-B14F-4D97-AF65-F5344CB8AC3E}">
        <p14:creationId xmlns:p14="http://schemas.microsoft.com/office/powerpoint/2010/main" val="351222693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205954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Test sets of 89 </a:t>
            </a:r>
            <a:r>
              <a:rPr lang="en-US" b="1" dirty="0"/>
              <a:t>ICEs / </a:t>
            </a:r>
            <a:r>
              <a:rPr lang="en-US" b="1" dirty="0" smtClean="0"/>
              <a:t>IMEs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6420" y="1205954"/>
            <a:ext cx="11479161" cy="540132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/>
              <a:t>Manually adapted from real cases to test the algorithm on a </a:t>
            </a:r>
            <a:r>
              <a:rPr lang="en-US" sz="3200" dirty="0" smtClean="0"/>
              <a:t>variety </a:t>
            </a:r>
            <a:r>
              <a:rPr lang="en-US" sz="3200" dirty="0"/>
              <a:t>of complex </a:t>
            </a:r>
            <a:r>
              <a:rPr lang="en-US" sz="3200" dirty="0" smtClean="0"/>
              <a:t>cases:</a:t>
            </a:r>
            <a:endParaRPr lang="en-US" sz="3200" noProof="0" dirty="0" smtClean="0"/>
          </a:p>
          <a:p>
            <a:r>
              <a:rPr lang="en-US" sz="3200" dirty="0" smtClean="0"/>
              <a:t>Signatures proteins </a:t>
            </a:r>
            <a:r>
              <a:rPr lang="en-US" sz="3200" noProof="0" dirty="0" smtClean="0"/>
              <a:t>: 356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ICEs</a:t>
            </a:r>
            <a:r>
              <a:rPr lang="en-US" sz="3200" noProof="0" dirty="0" smtClean="0"/>
              <a:t>: 23</a:t>
            </a:r>
          </a:p>
          <a:p>
            <a:r>
              <a:rPr lang="en-US" sz="3200" dirty="0"/>
              <a:t>Conjugation </a:t>
            </a:r>
            <a:r>
              <a:rPr lang="en-US" sz="3200" dirty="0" smtClean="0"/>
              <a:t>modules</a:t>
            </a:r>
            <a:r>
              <a:rPr lang="en-US" sz="3200" noProof="0" dirty="0" smtClean="0"/>
              <a:t>: 8</a:t>
            </a:r>
          </a:p>
          <a:p>
            <a:r>
              <a:rPr lang="en-US" sz="3200" dirty="0"/>
              <a:t>Partial </a:t>
            </a:r>
            <a:r>
              <a:rPr lang="en-US" sz="3200" dirty="0" smtClean="0"/>
              <a:t>ICEs: </a:t>
            </a:r>
            <a:r>
              <a:rPr lang="en-US" sz="3200" noProof="0" dirty="0" smtClean="0"/>
              <a:t>11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IMEs: </a:t>
            </a:r>
            <a:r>
              <a:rPr lang="en-US" sz="3200" noProof="0" dirty="0" smtClean="0"/>
              <a:t>37</a:t>
            </a:r>
          </a:p>
          <a:p>
            <a:r>
              <a:rPr lang="en-US" sz="3200" dirty="0" err="1"/>
              <a:t>Mobilizable</a:t>
            </a:r>
            <a:r>
              <a:rPr lang="en-US" sz="3200" dirty="0"/>
              <a:t> </a:t>
            </a:r>
            <a:r>
              <a:rPr lang="en-US" sz="3200" dirty="0" smtClean="0"/>
              <a:t>elements </a:t>
            </a:r>
            <a:r>
              <a:rPr lang="en-US" sz="3200" noProof="0" dirty="0" smtClean="0"/>
              <a:t>(R+C &lt; 10 CDS) : 3</a:t>
            </a:r>
          </a:p>
          <a:p>
            <a:r>
              <a:rPr lang="en-US" sz="3200" dirty="0"/>
              <a:t>Other partial </a:t>
            </a:r>
            <a:r>
              <a:rPr lang="en-US" sz="3200" dirty="0" smtClean="0"/>
              <a:t>elements </a:t>
            </a:r>
            <a:r>
              <a:rPr lang="en-US" sz="3200" noProof="0" dirty="0" smtClean="0"/>
              <a:t>(R+C&gt;10 CDS, R+V, V+C) : 7</a:t>
            </a:r>
          </a:p>
          <a:p>
            <a:r>
              <a:rPr lang="en-US" sz="3200" noProof="0" dirty="0" smtClean="0"/>
              <a:t>Nested elements: 47</a:t>
            </a:r>
            <a:endParaRPr lang="en-US" sz="3200" noProof="0" dirty="0"/>
          </a:p>
        </p:txBody>
      </p:sp>
    </p:spTree>
    <p:extLst>
      <p:ext uri="{BB962C8B-B14F-4D97-AF65-F5344CB8AC3E}">
        <p14:creationId xmlns:p14="http://schemas.microsoft.com/office/powerpoint/2010/main" val="2607628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49749"/>
          </a:xfrm>
        </p:spPr>
        <p:txBody>
          <a:bodyPr/>
          <a:lstStyle/>
          <a:p>
            <a:pPr algn="ctr"/>
            <a:r>
              <a:rPr lang="en-US" b="1" dirty="0"/>
              <a:t>Input data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67559" y="1766370"/>
            <a:ext cx="11112607" cy="744832"/>
          </a:xfrm>
        </p:spPr>
        <p:txBody>
          <a:bodyPr>
            <a:normAutofit/>
          </a:bodyPr>
          <a:lstStyle/>
          <a:p>
            <a:pPr algn="ctr"/>
            <a:r>
              <a:rPr lang="en-US" sz="3200" dirty="0"/>
              <a:t>Sequence of </a:t>
            </a:r>
            <a:r>
              <a:rPr lang="en-US" sz="3200" dirty="0" smtClean="0"/>
              <a:t>signature </a:t>
            </a:r>
            <a:r>
              <a:rPr lang="en-US" sz="3200" dirty="0" smtClean="0"/>
              <a:t>proteins (SPs) </a:t>
            </a:r>
            <a:r>
              <a:rPr lang="en-US" sz="3200" dirty="0" smtClean="0"/>
              <a:t>ordered </a:t>
            </a:r>
            <a:r>
              <a:rPr lang="en-US" sz="3200" dirty="0"/>
              <a:t>on the </a:t>
            </a:r>
            <a:r>
              <a:rPr lang="en-US" sz="3200" dirty="0" smtClean="0"/>
              <a:t>genome.</a:t>
            </a:r>
            <a:endParaRPr lang="en-US" sz="3200" noProof="0" dirty="0"/>
          </a:p>
        </p:txBody>
      </p:sp>
      <p:sp>
        <p:nvSpPr>
          <p:cNvPr id="70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71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72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73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4" name="Ellipse 73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Ellipse 74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6" name="Ellipse 75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7" name="Ellipse 76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78" name="Connecteur droit 77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Ellipse 78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Ellipse 79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1" name="Ellipse 80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2" name="Ellipse 81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3" name="Ellipse 82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4" name="Ellipse 83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Ellipse 84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Ellipse 85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Ellipse 86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8" name="Ellipse 87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9" name="Ellipse 88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Espace réservé du contenu 2"/>
          <p:cNvSpPr txBox="1">
            <a:spLocks/>
          </p:cNvSpPr>
          <p:nvPr/>
        </p:nvSpPr>
        <p:spPr>
          <a:xfrm>
            <a:off x="95352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315 CDSs</a:t>
            </a:r>
            <a:endParaRPr lang="fr-FR" dirty="0"/>
          </a:p>
        </p:txBody>
      </p:sp>
      <p:sp>
        <p:nvSpPr>
          <p:cNvPr id="91" name="Demi-cadre 90"/>
          <p:cNvSpPr/>
          <p:nvPr/>
        </p:nvSpPr>
        <p:spPr>
          <a:xfrm rot="2700000">
            <a:off x="120926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93" name="Demi-cadre 9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95" name="Demi-cadre 9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6" name="Espace réservé du contenu 2"/>
          <p:cNvSpPr txBox="1">
            <a:spLocks/>
          </p:cNvSpPr>
          <p:nvPr/>
        </p:nvSpPr>
        <p:spPr>
          <a:xfrm>
            <a:off x="4013383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9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99" name="Demi-cadre 9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101" name="Demi-cadre 10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103" name="Demi-cadre 10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105" name="Demi-cadre 10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107" name="Demi-cadre 10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109" name="Demi-cadre 10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11" name="Demi-cadre 110"/>
          <p:cNvSpPr/>
          <p:nvPr/>
        </p:nvSpPr>
        <p:spPr>
          <a:xfrm rot="2700000">
            <a:off x="4269113" y="3843052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8155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11739"/>
          </a:xfrm>
        </p:spPr>
        <p:txBody>
          <a:bodyPr/>
          <a:lstStyle/>
          <a:p>
            <a:pPr algn="ctr"/>
            <a:r>
              <a:rPr lang="en-US" b="1" dirty="0"/>
              <a:t>1st step: ICEs / IMEs cannot be too large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91533" y="1409544"/>
            <a:ext cx="10826979" cy="1202731"/>
          </a:xfrm>
        </p:spPr>
        <p:txBody>
          <a:bodyPr>
            <a:normAutofit/>
          </a:bodyPr>
          <a:lstStyle/>
          <a:p>
            <a:r>
              <a:rPr lang="en-US" sz="3200" dirty="0"/>
              <a:t>T</a:t>
            </a:r>
            <a:r>
              <a:rPr lang="en-US" sz="3200" dirty="0" smtClean="0"/>
              <a:t>he </a:t>
            </a:r>
            <a:r>
              <a:rPr lang="en-US" sz="3200" dirty="0"/>
              <a:t>sequence </a:t>
            </a:r>
            <a:r>
              <a:rPr lang="en-US" sz="3200" dirty="0" smtClean="0"/>
              <a:t>is cut in segments if &gt;100 </a:t>
            </a:r>
            <a:r>
              <a:rPr lang="en-US" sz="3200" dirty="0"/>
              <a:t>CDSs between 2 successive </a:t>
            </a:r>
            <a:r>
              <a:rPr lang="en-US" sz="3200" dirty="0" smtClean="0"/>
              <a:t>SPs.</a:t>
            </a:r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4013377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51" name="Demi-cadre 50"/>
          <p:cNvSpPr/>
          <p:nvPr/>
        </p:nvSpPr>
        <p:spPr>
          <a:xfrm rot="2700000">
            <a:off x="4269113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53" name="Demi-cadre 5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55" name="Demi-cadre 5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6" name="Espace réservé du contenu 2"/>
          <p:cNvSpPr txBox="1">
            <a:spLocks/>
          </p:cNvSpPr>
          <p:nvPr/>
        </p:nvSpPr>
        <p:spPr>
          <a:xfrm>
            <a:off x="96687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200" b="1" dirty="0" smtClean="0">
                <a:solidFill>
                  <a:srgbClr val="FF0000"/>
                </a:solidFill>
              </a:rPr>
              <a:t>315 CDSs</a:t>
            </a:r>
            <a:endParaRPr lang="fr-FR" sz="3200" b="1" dirty="0">
              <a:solidFill>
                <a:srgbClr val="FF0000"/>
              </a:solidFill>
            </a:endParaRPr>
          </a:p>
        </p:txBody>
      </p:sp>
      <p:sp>
        <p:nvSpPr>
          <p:cNvPr id="57" name="Demi-cadre 56"/>
          <p:cNvSpPr/>
          <p:nvPr/>
        </p:nvSpPr>
        <p:spPr>
          <a:xfrm rot="2700000">
            <a:off x="1222607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59" name="Demi-cadre 5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61" name="Demi-cadre 6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63" name="Demi-cadre 6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65" name="Demi-cadre 6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67" name="Demi-cadre 6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69" name="Demi-cadre 6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1459992" y="308440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0" name="Ellipse 69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1" name="Ellipse 70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2" name="Ellipse 71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3" name="Ellipse 72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61424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en-US" b="1" dirty="0"/>
              <a:t>2nd step: rules for creating </a:t>
            </a:r>
            <a:r>
              <a:rPr lang="en-US" b="1" dirty="0" smtClean="0"/>
              <a:t>an anchor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4826" y="901981"/>
            <a:ext cx="11937174" cy="345454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000" dirty="0" smtClean="0"/>
              <a:t>The sequence is scanned </a:t>
            </a:r>
            <a:r>
              <a:rPr lang="en-US" sz="3000" dirty="0"/>
              <a:t>from left to right </a:t>
            </a:r>
            <a:r>
              <a:rPr lang="en-US" sz="3000" dirty="0" smtClean="0"/>
              <a:t>(       ). When either one </a:t>
            </a:r>
            <a:r>
              <a:rPr lang="en-US" sz="3000" dirty="0"/>
              <a:t>of the 3 </a:t>
            </a:r>
            <a:r>
              <a:rPr lang="en-US" sz="3000" dirty="0" smtClean="0"/>
              <a:t>SPs relaxase</a:t>
            </a:r>
            <a:r>
              <a:rPr lang="en-US" sz="3000" dirty="0" smtClean="0"/>
              <a:t>, coupling, </a:t>
            </a:r>
            <a:r>
              <a:rPr lang="en-US" sz="3000" dirty="0"/>
              <a:t>or </a:t>
            </a:r>
            <a:r>
              <a:rPr lang="en-US" sz="3000" dirty="0" smtClean="0"/>
              <a:t>virB4 is found </a:t>
            </a:r>
            <a:r>
              <a:rPr lang="en-US" sz="3000" dirty="0"/>
              <a:t>→ </a:t>
            </a:r>
            <a:r>
              <a:rPr lang="en-US" sz="3000" dirty="0" smtClean="0"/>
              <a:t>the anchor starts </a:t>
            </a:r>
            <a:r>
              <a:rPr lang="en-US" sz="3000" dirty="0" smtClean="0"/>
              <a:t>(        ).</a:t>
            </a:r>
          </a:p>
          <a:p>
            <a:r>
              <a:rPr lang="en-US" sz="3000" dirty="0" smtClean="0"/>
              <a:t>Relaxase, coupling, and virB4</a:t>
            </a:r>
            <a:r>
              <a:rPr lang="en-US" sz="3000" noProof="0" dirty="0" smtClean="0"/>
              <a:t> </a:t>
            </a:r>
            <a:r>
              <a:rPr lang="en-US" sz="3000" dirty="0" smtClean="0"/>
              <a:t>are quite specific of </a:t>
            </a:r>
            <a:r>
              <a:rPr lang="en-US" sz="3000" dirty="0"/>
              <a:t>ICEs / IMEs </a:t>
            </a:r>
            <a:r>
              <a:rPr lang="en-US" sz="3000" dirty="0" smtClean="0"/>
              <a:t>structures if they are found in combination within a short genomic region.</a:t>
            </a:r>
          </a:p>
          <a:p>
            <a:r>
              <a:rPr lang="en-US" sz="3000" noProof="0" dirty="0" smtClean="0"/>
              <a:t>Integrases are </a:t>
            </a:r>
            <a:r>
              <a:rPr lang="en-US" sz="3000" dirty="0" smtClean="0"/>
              <a:t>less </a:t>
            </a:r>
            <a:r>
              <a:rPr lang="en-US" sz="3000" dirty="0"/>
              <a:t>specific </a:t>
            </a:r>
            <a:r>
              <a:rPr lang="en-US" sz="3000" dirty="0" smtClean="0"/>
              <a:t>of </a:t>
            </a:r>
            <a:r>
              <a:rPr lang="en-US" sz="3000" dirty="0"/>
              <a:t>ICEs / </a:t>
            </a:r>
            <a:r>
              <a:rPr lang="en-US" sz="3000" dirty="0" smtClean="0"/>
              <a:t>IMEs </a:t>
            </a:r>
            <a:r>
              <a:rPr lang="en-US" sz="3000" dirty="0"/>
              <a:t>structures</a:t>
            </a:r>
            <a:r>
              <a:rPr lang="en-US" sz="3000" dirty="0" smtClean="0"/>
              <a:t> </a:t>
            </a:r>
            <a:r>
              <a:rPr lang="en-US" sz="3000" dirty="0" smtClean="0"/>
              <a:t>as they may also </a:t>
            </a:r>
            <a:r>
              <a:rPr lang="en-US" sz="3000" dirty="0" smtClean="0"/>
              <a:t>relate to </a:t>
            </a:r>
            <a:r>
              <a:rPr lang="en-US" sz="3000" dirty="0"/>
              <a:t>other </a:t>
            </a:r>
            <a:r>
              <a:rPr lang="en-US" sz="3000" dirty="0" smtClean="0"/>
              <a:t>mobile elements (i.e</a:t>
            </a:r>
            <a:r>
              <a:rPr lang="en-US" sz="3000" dirty="0"/>
              <a:t>. </a:t>
            </a:r>
            <a:r>
              <a:rPr lang="en-US" sz="3000" dirty="0" smtClean="0"/>
              <a:t>prophages for Tyr or </a:t>
            </a:r>
            <a:r>
              <a:rPr lang="en-US" sz="3000" dirty="0" err="1" smtClean="0"/>
              <a:t>Ser</a:t>
            </a:r>
            <a:r>
              <a:rPr lang="en-US" sz="3000" dirty="0" smtClean="0"/>
              <a:t>, transposons or IS for DDE</a:t>
            </a:r>
            <a:r>
              <a:rPr lang="en-US" sz="3000" dirty="0" smtClean="0"/>
              <a:t>). Integrases are </a:t>
            </a:r>
            <a:r>
              <a:rPr lang="en-US" sz="3000" dirty="0"/>
              <a:t>always at the </a:t>
            </a:r>
            <a:r>
              <a:rPr lang="en-US" sz="3000" dirty="0" smtClean="0"/>
              <a:t>border </a:t>
            </a:r>
            <a:r>
              <a:rPr lang="en-US" sz="3000" dirty="0"/>
              <a:t>of the </a:t>
            </a:r>
            <a:r>
              <a:rPr lang="en-US" sz="3000" dirty="0" smtClean="0"/>
              <a:t>mobile element</a:t>
            </a:r>
            <a:r>
              <a:rPr lang="en-US" sz="3000" dirty="0"/>
              <a:t>.</a:t>
            </a:r>
            <a:endParaRPr lang="en-US" sz="30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46016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76016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7758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6" name="Connecteur droit 25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avec flèche 6"/>
          <p:cNvCxnSpPr>
            <a:endCxn id="9" idx="1"/>
          </p:cNvCxnSpPr>
          <p:nvPr/>
        </p:nvCxnSpPr>
        <p:spPr>
          <a:xfrm flipV="1">
            <a:off x="396815" y="4842919"/>
            <a:ext cx="1318644" cy="930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9" y="4595072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7041341" y="1169623"/>
            <a:ext cx="529961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Pentagone 30"/>
          <p:cNvSpPr/>
          <p:nvPr/>
        </p:nvSpPr>
        <p:spPr>
          <a:xfrm>
            <a:off x="9834368" y="1321823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98214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en-US" b="1" dirty="0"/>
              <a:t>3rd step: rules for </a:t>
            </a:r>
            <a:r>
              <a:rPr lang="en-US" b="1" dirty="0" smtClean="0"/>
              <a:t>extending </a:t>
            </a:r>
            <a:r>
              <a:rPr lang="en-US" b="1" dirty="0" smtClean="0"/>
              <a:t>an anchor (1/2)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1149919"/>
            <a:ext cx="11816369" cy="332320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000" dirty="0"/>
              <a:t>The sequence </a:t>
            </a:r>
            <a:r>
              <a:rPr lang="en-US" sz="3000" dirty="0" smtClean="0"/>
              <a:t>continue to be </a:t>
            </a:r>
            <a:r>
              <a:rPr lang="en-US" sz="3000" dirty="0"/>
              <a:t>scanned from left to right. An ICE / IME </a:t>
            </a:r>
            <a:r>
              <a:rPr lang="en-US" sz="3000" dirty="0" smtClean="0"/>
              <a:t>anchor </a:t>
            </a:r>
            <a:r>
              <a:rPr lang="en-US" sz="3000" dirty="0"/>
              <a:t>cannot contain </a:t>
            </a:r>
            <a:r>
              <a:rPr lang="en-US" sz="3000" dirty="0" smtClean="0"/>
              <a:t>(conditions for stopping the </a:t>
            </a:r>
            <a:r>
              <a:rPr lang="en-US" sz="3000" dirty="0"/>
              <a:t>extension</a:t>
            </a:r>
            <a:r>
              <a:rPr lang="en-US" sz="3000" dirty="0" smtClean="0"/>
              <a:t>) </a:t>
            </a:r>
            <a:r>
              <a:rPr lang="en-US" sz="3000" dirty="0"/>
              <a:t>:</a:t>
            </a:r>
            <a:endParaRPr lang="en-US" sz="3000" noProof="0" dirty="0" smtClean="0"/>
          </a:p>
          <a:p>
            <a:r>
              <a:rPr lang="en-US" sz="3000" dirty="0"/>
              <a:t>2 </a:t>
            </a:r>
            <a:r>
              <a:rPr lang="en-US" sz="3000" dirty="0" smtClean="0"/>
              <a:t>SPs separated </a:t>
            </a:r>
            <a:r>
              <a:rPr lang="en-US" sz="3000" dirty="0"/>
              <a:t>from more than 100 CDSs (step 1</a:t>
            </a:r>
            <a:r>
              <a:rPr lang="en-US" sz="3000" dirty="0" smtClean="0"/>
              <a:t>).</a:t>
            </a:r>
          </a:p>
          <a:p>
            <a:r>
              <a:rPr lang="en-US" sz="3000" dirty="0"/>
              <a:t>2 </a:t>
            </a:r>
            <a:r>
              <a:rPr lang="en-US" sz="3000" dirty="0" smtClean="0"/>
              <a:t>virB4 </a:t>
            </a:r>
            <a:r>
              <a:rPr lang="en-US" sz="3000" dirty="0"/>
              <a:t>or </a:t>
            </a:r>
            <a:r>
              <a:rPr lang="en-US" sz="3000" dirty="0" smtClean="0"/>
              <a:t>2 coupling</a:t>
            </a:r>
          </a:p>
          <a:p>
            <a:r>
              <a:rPr lang="en-US" sz="3000" dirty="0" smtClean="0"/>
              <a:t>2 relaxase unless they </a:t>
            </a:r>
            <a:r>
              <a:rPr lang="en-US" sz="3000" dirty="0"/>
              <a:t>are adjacent on the </a:t>
            </a:r>
            <a:r>
              <a:rPr lang="en-US" sz="3000" dirty="0" smtClean="0"/>
              <a:t>genome or separated by one CDS.</a:t>
            </a:r>
            <a:endParaRPr lang="en-US" sz="3000" noProof="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400" dirty="0" smtClean="0">
                <a:solidFill>
                  <a:schemeClr val="tx1"/>
                </a:solidFill>
              </a:rPr>
              <a:t>T</a:t>
            </a:r>
            <a:endParaRPr lang="fr-FR" sz="44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7" name="Connecteur droit avec flèche 6"/>
          <p:cNvCxnSpPr/>
          <p:nvPr/>
        </p:nvCxnSpPr>
        <p:spPr>
          <a:xfrm>
            <a:off x="396815" y="4845892"/>
            <a:ext cx="1318644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8" y="4598045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3740241" y="4841242"/>
            <a:ext cx="3044546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Multiplication 31"/>
          <p:cNvSpPr/>
          <p:nvPr/>
        </p:nvSpPr>
        <p:spPr>
          <a:xfrm>
            <a:off x="9193323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10215481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>
            <a:off x="6777414" y="4598045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7" y="4598045"/>
            <a:ext cx="54000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49" name="Connecteur droit avec flèche 48"/>
          <p:cNvCxnSpPr/>
          <p:nvPr/>
        </p:nvCxnSpPr>
        <p:spPr>
          <a:xfrm>
            <a:off x="10826979" y="4845892"/>
            <a:ext cx="853187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Multiplication 49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17284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en-US" b="1" dirty="0"/>
              <a:t>3rd step: rules for </a:t>
            </a:r>
            <a:r>
              <a:rPr lang="en-US" b="1" dirty="0" smtClean="0"/>
              <a:t>extending </a:t>
            </a:r>
            <a:r>
              <a:rPr lang="en-US" b="1" dirty="0" smtClean="0"/>
              <a:t>an anchor (2/2)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890999"/>
            <a:ext cx="11988434" cy="35300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000" dirty="0" smtClean="0"/>
              <a:t>An </a:t>
            </a:r>
            <a:r>
              <a:rPr lang="en-US" sz="3000" dirty="0"/>
              <a:t>ICE / IME </a:t>
            </a:r>
            <a:r>
              <a:rPr lang="en-US" sz="3000" dirty="0" smtClean="0"/>
              <a:t>anchor </a:t>
            </a:r>
            <a:r>
              <a:rPr lang="en-US" sz="3000" dirty="0"/>
              <a:t>cannot contain </a:t>
            </a:r>
            <a:r>
              <a:rPr lang="en-US" sz="3000" dirty="0" smtClean="0"/>
              <a:t>(conditions for stopping the </a:t>
            </a:r>
            <a:r>
              <a:rPr lang="en-US" sz="3000" dirty="0"/>
              <a:t>extension</a:t>
            </a:r>
            <a:r>
              <a:rPr lang="en-US" sz="3000" dirty="0" smtClean="0"/>
              <a:t>) </a:t>
            </a:r>
            <a:r>
              <a:rPr lang="en-US" sz="3000" dirty="0"/>
              <a:t>:</a:t>
            </a:r>
            <a:endParaRPr lang="en-US" sz="3000" noProof="0" dirty="0" smtClean="0"/>
          </a:p>
          <a:p>
            <a:r>
              <a:rPr lang="en-US" sz="3000" dirty="0" smtClean="0"/>
              <a:t>SPs of </a:t>
            </a:r>
            <a:r>
              <a:rPr lang="en-US" sz="3000" dirty="0" smtClean="0"/>
              <a:t>different families </a:t>
            </a:r>
            <a:r>
              <a:rPr lang="en-US" sz="3000" noProof="0" dirty="0" smtClean="0"/>
              <a:t>(i.e. </a:t>
            </a:r>
            <a:r>
              <a:rPr lang="en-US" sz="4000" b="1" noProof="0" dirty="0" smtClean="0"/>
              <a:t>I</a:t>
            </a:r>
            <a:r>
              <a:rPr lang="en-US" sz="3000" noProof="0" dirty="0" smtClean="0"/>
              <a:t> = ICESt3, </a:t>
            </a:r>
            <a:r>
              <a:rPr lang="en-US" sz="4000" b="1" noProof="0" dirty="0" smtClean="0"/>
              <a:t>T</a:t>
            </a:r>
            <a:r>
              <a:rPr lang="en-US" sz="3000" noProof="0" dirty="0" smtClean="0"/>
              <a:t> = Tn916</a:t>
            </a:r>
            <a:r>
              <a:rPr lang="en-US" sz="3000" noProof="0" dirty="0" smtClean="0"/>
              <a:t>). Families of ICEs and IMEs are curated known elements in </a:t>
            </a:r>
            <a:r>
              <a:rPr lang="en-US" sz="3000" i="1" noProof="0" dirty="0" smtClean="0"/>
              <a:t>Streptococcus</a:t>
            </a:r>
            <a:r>
              <a:rPr lang="en-US" sz="3000" noProof="0" dirty="0" smtClean="0"/>
              <a:t>. </a:t>
            </a:r>
            <a:r>
              <a:rPr lang="en-US" sz="3000" noProof="0" dirty="0" err="1" smtClean="0"/>
              <a:t>BlastP</a:t>
            </a:r>
            <a:r>
              <a:rPr lang="en-US" sz="3000" noProof="0" dirty="0" smtClean="0"/>
              <a:t> hits of the same family are preferably grouped within an anchor </a:t>
            </a:r>
            <a:r>
              <a:rPr lang="en-US" sz="3000" dirty="0"/>
              <a:t>while </a:t>
            </a:r>
            <a:r>
              <a:rPr lang="en-US" sz="3000" dirty="0" err="1"/>
              <a:t>BlastP</a:t>
            </a:r>
            <a:r>
              <a:rPr lang="en-US" sz="3000" dirty="0"/>
              <a:t> hits of </a:t>
            </a:r>
            <a:r>
              <a:rPr lang="en-US" sz="3000" dirty="0" smtClean="0"/>
              <a:t>different families </a:t>
            </a:r>
            <a:r>
              <a:rPr lang="en-US" sz="3000" dirty="0"/>
              <a:t>are </a:t>
            </a:r>
            <a:r>
              <a:rPr lang="en-US" sz="3000" dirty="0" smtClean="0"/>
              <a:t>separated. </a:t>
            </a:r>
            <a:r>
              <a:rPr lang="en-US" sz="3000" noProof="0" dirty="0" smtClean="0"/>
              <a:t>SPs </a:t>
            </a:r>
            <a:r>
              <a:rPr lang="en-US" sz="3000" dirty="0" smtClean="0"/>
              <a:t>without any family </a:t>
            </a:r>
            <a:r>
              <a:rPr lang="en-US" sz="3000" dirty="0"/>
              <a:t>information </a:t>
            </a:r>
            <a:r>
              <a:rPr lang="en-US" sz="3000" noProof="0" dirty="0" smtClean="0"/>
              <a:t>(i.e. HMM hits) </a:t>
            </a:r>
            <a:r>
              <a:rPr lang="en-US" sz="3000" dirty="0" smtClean="0"/>
              <a:t>can be added to an anchor regardless of the family criterion.</a:t>
            </a:r>
            <a:endParaRPr lang="en-US" sz="3000" noProof="0" dirty="0" smtClean="0"/>
          </a:p>
          <a:p>
            <a:r>
              <a:rPr lang="en-US" sz="3000" noProof="0" dirty="0" smtClean="0"/>
              <a:t>Integrase </a:t>
            </a:r>
            <a:r>
              <a:rPr lang="en-US" sz="3000" dirty="0"/>
              <a:t>(</a:t>
            </a:r>
            <a:r>
              <a:rPr lang="en-US" sz="3000" noProof="0" dirty="0" smtClean="0"/>
              <a:t>will </a:t>
            </a:r>
            <a:r>
              <a:rPr lang="en-US" sz="3000" noProof="0" dirty="0" smtClean="0"/>
              <a:t>be dealt with </a:t>
            </a:r>
            <a:r>
              <a:rPr lang="en-US" sz="3000" noProof="0" dirty="0" smtClean="0"/>
              <a:t>subsequently).</a:t>
            </a:r>
            <a:endParaRPr lang="en-US" sz="3000" noProof="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400" dirty="0" smtClean="0">
                <a:solidFill>
                  <a:schemeClr val="tx1"/>
                </a:solidFill>
              </a:rPr>
              <a:t>T</a:t>
            </a:r>
            <a:endParaRPr lang="fr-FR" sz="44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7" name="Connecteur droit avec flèche 6"/>
          <p:cNvCxnSpPr/>
          <p:nvPr/>
        </p:nvCxnSpPr>
        <p:spPr>
          <a:xfrm>
            <a:off x="396815" y="4845892"/>
            <a:ext cx="1318644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8" y="4598045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3740241" y="4841242"/>
            <a:ext cx="3044546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Multiplication 31"/>
          <p:cNvSpPr/>
          <p:nvPr/>
        </p:nvSpPr>
        <p:spPr>
          <a:xfrm>
            <a:off x="9193323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10215481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>
            <a:off x="6777414" y="4598045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7" y="4598045"/>
            <a:ext cx="54000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49" name="Connecteur droit avec flèche 48"/>
          <p:cNvCxnSpPr/>
          <p:nvPr/>
        </p:nvCxnSpPr>
        <p:spPr>
          <a:xfrm>
            <a:off x="10826979" y="4845892"/>
            <a:ext cx="853187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Multiplication 49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151234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4th step: extending </a:t>
            </a:r>
            <a:r>
              <a:rPr lang="en-US" b="1" dirty="0" smtClean="0"/>
              <a:t>anchors </a:t>
            </a:r>
            <a:r>
              <a:rPr lang="en-US" b="1" dirty="0"/>
              <a:t>from right to left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68014" y="826182"/>
            <a:ext cx="11923986" cy="2630644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sz="3200" dirty="0"/>
              <a:t>After the 3rd step (creation and extension of </a:t>
            </a:r>
            <a:r>
              <a:rPr lang="en-US" sz="3200" dirty="0" smtClean="0"/>
              <a:t>anchors </a:t>
            </a:r>
            <a:r>
              <a:rPr lang="en-US" sz="3200" dirty="0"/>
              <a:t>from left to right), each </a:t>
            </a:r>
            <a:r>
              <a:rPr lang="en-US" sz="3200" dirty="0" smtClean="0"/>
              <a:t>anchor </a:t>
            </a:r>
            <a:r>
              <a:rPr lang="en-US" sz="3200" dirty="0"/>
              <a:t>is extended from right to left (same stopping conditions</a:t>
            </a:r>
            <a:r>
              <a:rPr lang="en-US" sz="3200" dirty="0" smtClean="0"/>
              <a:t>).</a:t>
            </a:r>
          </a:p>
          <a:p>
            <a:r>
              <a:rPr lang="en-US" sz="3200" dirty="0" smtClean="0"/>
              <a:t>ICEs </a:t>
            </a:r>
            <a:r>
              <a:rPr lang="en-US" sz="3200" dirty="0"/>
              <a:t>/ IMEs have no </a:t>
            </a:r>
            <a:r>
              <a:rPr lang="en-US" sz="3200" dirty="0" smtClean="0"/>
              <a:t>direction.</a:t>
            </a:r>
            <a:endParaRPr lang="fr-FR" sz="3200" dirty="0" smtClean="0"/>
          </a:p>
          <a:p>
            <a:r>
              <a:rPr lang="en-US" sz="3200" dirty="0" smtClean="0"/>
              <a:t>Algorithm consistent </a:t>
            </a:r>
            <a:r>
              <a:rPr lang="en-US" sz="3200" dirty="0"/>
              <a:t>and independent of the choice of </a:t>
            </a:r>
            <a:r>
              <a:rPr lang="en-US" sz="3200" dirty="0" smtClean="0"/>
              <a:t>scanning direction.</a:t>
            </a:r>
          </a:p>
          <a:p>
            <a:r>
              <a:rPr lang="en-US" sz="3200" dirty="0"/>
              <a:t>Possible </a:t>
            </a:r>
            <a:r>
              <a:rPr lang="en-US" sz="3200" dirty="0" smtClean="0"/>
              <a:t>signature protein in </a:t>
            </a:r>
            <a:r>
              <a:rPr lang="en-US" sz="3200" dirty="0"/>
              <a:t>"conflict" attached to 2 different </a:t>
            </a:r>
            <a:r>
              <a:rPr lang="en-US" sz="3200" dirty="0" smtClean="0"/>
              <a:t>anchors.</a:t>
            </a:r>
            <a:endParaRPr lang="en-US" sz="320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2" name="Multiplication 31"/>
          <p:cNvSpPr/>
          <p:nvPr/>
        </p:nvSpPr>
        <p:spPr>
          <a:xfrm>
            <a:off x="8214607" y="3760601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50" name="Multiplication 49"/>
          <p:cNvSpPr/>
          <p:nvPr/>
        </p:nvSpPr>
        <p:spPr>
          <a:xfrm>
            <a:off x="1074887" y="4398143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Multiplication 39"/>
          <p:cNvSpPr/>
          <p:nvPr/>
        </p:nvSpPr>
        <p:spPr>
          <a:xfrm>
            <a:off x="615763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" name="Connecteur en arc 7"/>
          <p:cNvCxnSpPr>
            <a:endCxn id="4" idx="0"/>
          </p:cNvCxnSpPr>
          <p:nvPr/>
        </p:nvCxnSpPr>
        <p:spPr>
          <a:xfrm>
            <a:off x="5604387" y="3302434"/>
            <a:ext cx="3467809" cy="487585"/>
          </a:xfrm>
          <a:prstGeom prst="curvedConnector2">
            <a:avLst/>
          </a:prstGeom>
          <a:ln w="635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83856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5th </a:t>
            </a:r>
            <a:r>
              <a:rPr lang="en-US" b="1" dirty="0" smtClean="0"/>
              <a:t>step: merging </a:t>
            </a:r>
            <a:r>
              <a:rPr lang="en-US" b="1" dirty="0"/>
              <a:t>of </a:t>
            </a:r>
            <a:r>
              <a:rPr lang="en-US" b="1" dirty="0" smtClean="0"/>
              <a:t>anchors (1/2)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99922"/>
            <a:ext cx="12192000" cy="2537928"/>
          </a:xfrm>
        </p:spPr>
        <p:txBody>
          <a:bodyPr>
            <a:normAutofit lnSpcReduction="10000"/>
          </a:bodyPr>
          <a:lstStyle/>
          <a:p>
            <a:r>
              <a:rPr lang="en-US" sz="3200" dirty="0" smtClean="0"/>
              <a:t>Exhaustive</a:t>
            </a:r>
            <a:r>
              <a:rPr lang="en-US" sz="3200" dirty="0"/>
              <a:t>: all </a:t>
            </a:r>
            <a:r>
              <a:rPr lang="en-US" sz="3200" dirty="0" smtClean="0"/>
              <a:t>combinations of merging </a:t>
            </a:r>
            <a:r>
              <a:rPr lang="en-US" sz="3200" dirty="0"/>
              <a:t>are tested. </a:t>
            </a:r>
            <a:r>
              <a:rPr lang="en-US" sz="3200" dirty="0" smtClean="0"/>
              <a:t>The priority is given to </a:t>
            </a:r>
            <a:r>
              <a:rPr lang="en-US" sz="3200" dirty="0"/>
              <a:t>the merging of the nearest </a:t>
            </a:r>
            <a:r>
              <a:rPr lang="en-US" sz="3200" dirty="0" smtClean="0"/>
              <a:t>anchors </a:t>
            </a:r>
            <a:r>
              <a:rPr lang="en-US" sz="3200" dirty="0"/>
              <a:t>if </a:t>
            </a:r>
            <a:r>
              <a:rPr lang="en-US" sz="3200" dirty="0" smtClean="0"/>
              <a:t>there is multiple possibilities.</a:t>
            </a:r>
            <a:endParaRPr lang="en-US" sz="3200" noProof="0" dirty="0" smtClean="0"/>
          </a:p>
          <a:p>
            <a:r>
              <a:rPr lang="en-US" sz="3200" dirty="0"/>
              <a:t>Recursive: detection </a:t>
            </a:r>
            <a:r>
              <a:rPr lang="en-US" sz="3200" dirty="0" smtClean="0"/>
              <a:t>of cases with multiple </a:t>
            </a:r>
            <a:r>
              <a:rPr lang="en-US" sz="3200" dirty="0"/>
              <a:t>levels of nesting </a:t>
            </a:r>
            <a:r>
              <a:rPr lang="en-US" sz="3200" dirty="0" smtClean="0"/>
              <a:t>and/or when the </a:t>
            </a:r>
            <a:r>
              <a:rPr lang="en-US" sz="3200" dirty="0"/>
              <a:t>ICEs / </a:t>
            </a:r>
            <a:r>
              <a:rPr lang="en-US" sz="3200" dirty="0" smtClean="0"/>
              <a:t>IMEs are "split apart" </a:t>
            </a:r>
            <a:r>
              <a:rPr lang="en-US" sz="3200" dirty="0"/>
              <a:t>in more than 2 </a:t>
            </a:r>
            <a:r>
              <a:rPr lang="en-US" sz="3200" dirty="0" smtClean="0"/>
              <a:t>pieces </a:t>
            </a:r>
            <a:r>
              <a:rPr lang="en-US" sz="3200" dirty="0"/>
              <a:t>(rare </a:t>
            </a:r>
            <a:r>
              <a:rPr lang="en-US" sz="3200" dirty="0" smtClean="0"/>
              <a:t>case).</a:t>
            </a:r>
          </a:p>
          <a:p>
            <a:r>
              <a:rPr lang="en-US" sz="3200" dirty="0"/>
              <a:t>The rules for merging are identical to the rules for </a:t>
            </a:r>
            <a:r>
              <a:rPr lang="en-US" sz="3200" dirty="0" smtClean="0"/>
              <a:t>extending </a:t>
            </a:r>
            <a:r>
              <a:rPr lang="en-US" sz="3200" dirty="0" smtClean="0"/>
              <a:t>an anchor.</a:t>
            </a:r>
            <a:endParaRPr lang="en-US" sz="3200" noProof="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5722201" y="645606"/>
            <a:ext cx="625642" cy="7086738"/>
          </a:xfrm>
          <a:prstGeom prst="curvedConnector3">
            <a:avLst>
              <a:gd name="adj1" fmla="val 194448"/>
            </a:avLst>
          </a:prstGeom>
          <a:ln w="63500">
            <a:solidFill>
              <a:srgbClr val="7030A0"/>
            </a:solidFill>
            <a:prstDash val="sysDot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4830947" y="3343620"/>
            <a:ext cx="2530106" cy="103457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Possible merge</a:t>
            </a:r>
            <a:endParaRPr lang="en-US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44607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5th step: merging of </a:t>
            </a:r>
            <a:r>
              <a:rPr lang="en-US" b="1" dirty="0" smtClean="0"/>
              <a:t>anchors (2/2)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36027" y="1603256"/>
            <a:ext cx="11655973" cy="1197691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This </a:t>
            </a:r>
            <a:r>
              <a:rPr lang="en-US" sz="3200" dirty="0"/>
              <a:t>step can help resolve </a:t>
            </a:r>
            <a:r>
              <a:rPr lang="en-US" sz="3200" dirty="0" smtClean="0"/>
              <a:t>SPs in </a:t>
            </a:r>
            <a:r>
              <a:rPr lang="en-US" sz="3200" dirty="0"/>
              <a:t>“conflict” (attached to 2 different </a:t>
            </a:r>
            <a:r>
              <a:rPr lang="en-US" sz="3200" dirty="0" smtClean="0"/>
              <a:t>anchors)</a:t>
            </a:r>
            <a:r>
              <a:rPr lang="fr-FR" sz="3200" dirty="0"/>
              <a:t>.</a:t>
            </a:r>
          </a:p>
          <a:p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9814586" y="3876154"/>
            <a:ext cx="539999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6290236" y="86083"/>
            <a:ext cx="4277" cy="7584421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5308398" y="3051511"/>
            <a:ext cx="1928114" cy="7380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Merging</a:t>
            </a:r>
            <a:endParaRPr lang="en-US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695874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426</TotalTime>
  <Words>949</Words>
  <Application>Microsoft Office PowerPoint</Application>
  <PresentationFormat>Grand écran</PresentationFormat>
  <Paragraphs>193</Paragraphs>
  <Slides>13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Thème Office</vt:lpstr>
      <vt:lpstr>Algorithm for the detection of ICEs/IMEs structures </vt:lpstr>
      <vt:lpstr>Input data</vt:lpstr>
      <vt:lpstr>1st step: ICEs / IMEs cannot be too large</vt:lpstr>
      <vt:lpstr>2nd step: rules for creating an anchor</vt:lpstr>
      <vt:lpstr>3rd step: rules for extending an anchor (1/2)</vt:lpstr>
      <vt:lpstr>3rd step: rules for extending an anchor (2/2)</vt:lpstr>
      <vt:lpstr>4th step: extending anchors from right to left</vt:lpstr>
      <vt:lpstr>5th step: merging of anchors (1/2)</vt:lpstr>
      <vt:lpstr>5th step: merging of anchors (2/2)</vt:lpstr>
      <vt:lpstr>6th step: rules for adding an integrase to an anchor</vt:lpstr>
      <vt:lpstr>Special cases regarding the integrase</vt:lpstr>
      <vt:lpstr>7th step: classification of different types of ICEs / IMEs</vt:lpstr>
      <vt:lpstr>Test sets of 89 ICEs / IMEs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Détection des structures ICEs/IMEs, algorithme version 2</dc:title>
  <dc:creator>maiage-admin</dc:creator>
  <cp:lastModifiedBy>maiage-admin</cp:lastModifiedBy>
  <cp:revision>40</cp:revision>
  <dcterms:created xsi:type="dcterms:W3CDTF">2020-05-14T14:06:09Z</dcterms:created>
  <dcterms:modified xsi:type="dcterms:W3CDTF">2020-06-09T16:45:49Z</dcterms:modified>
</cp:coreProperties>
</file>

<file path=docProps/thumbnail.jpeg>
</file>