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75" r:id="rId5"/>
    <p:sldId id="260" r:id="rId6"/>
    <p:sldId id="261" r:id="rId7"/>
    <p:sldId id="273" r:id="rId8"/>
    <p:sldId id="272" r:id="rId9"/>
    <p:sldId id="274" r:id="rId10"/>
    <p:sldId id="263" r:id="rId11"/>
    <p:sldId id="269" r:id="rId12"/>
    <p:sldId id="270" r:id="rId13"/>
    <p:sldId id="271" r:id="rId14"/>
    <p:sldId id="277" r:id="rId15"/>
    <p:sldId id="278" r:id="rId16"/>
    <p:sldId id="268" r:id="rId17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Style moyen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000" autoAdjust="0"/>
    <p:restoredTop sz="93648" autoAdjust="0"/>
  </p:normalViewPr>
  <p:slideViewPr>
    <p:cSldViewPr snapToGrid="0">
      <p:cViewPr varScale="1">
        <p:scale>
          <a:sx n="61" d="100"/>
          <a:sy n="61" d="100"/>
        </p:scale>
        <p:origin x="690" y="66"/>
      </p:cViewPr>
      <p:guideLst/>
    </p:cSldViewPr>
  </p:slideViewPr>
  <p:outlineViewPr>
    <p:cViewPr>
      <p:scale>
        <a:sx n="33" d="100"/>
        <a:sy n="33" d="100"/>
      </p:scale>
      <p:origin x="0" y="-6624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 smtClean="0"/>
              <a:t>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611250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229318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2530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9388293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20543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8120433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9705070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69279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000081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3639994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 smtClean="0"/>
              <a:t>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093226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Modifiez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FF14E2-341C-4501-995A-845CD32EC309}" type="datetimeFigureOut">
              <a:rPr lang="fr-FR" smtClean="0"/>
              <a:t>04/07/2020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1EF69B-7334-4E74-ACCD-0F1603FFD18E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29839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217208" y="0"/>
            <a:ext cx="9040889" cy="2215843"/>
          </a:xfrm>
        </p:spPr>
        <p:txBody>
          <a:bodyPr/>
          <a:lstStyle/>
          <a:p>
            <a:pPr algn="ctr"/>
            <a:r>
              <a:rPr lang="en-US" b="1" dirty="0" smtClean="0"/>
              <a:t>Algorithm for the detection </a:t>
            </a:r>
            <a:r>
              <a:rPr lang="en-US" b="1" noProof="0" dirty="0" smtClean="0"/>
              <a:t>of ICEs/IMEs structures 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740979" y="1970691"/>
            <a:ext cx="11006959" cy="400444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/>
              <a:t>The rules </a:t>
            </a:r>
            <a:r>
              <a:rPr lang="en-US" dirty="0"/>
              <a:t>implemented </a:t>
            </a:r>
            <a:r>
              <a:rPr lang="en-US" dirty="0" smtClean="0"/>
              <a:t>for detecting the ICEs/IMEs structures are based </a:t>
            </a:r>
            <a:r>
              <a:rPr lang="en-US" dirty="0"/>
              <a:t>on the biological nature of ICEs/IMEs and empirical evidences deduced from many curated </a:t>
            </a:r>
            <a:r>
              <a:rPr lang="en-US" dirty="0" smtClean="0"/>
              <a:t>structures by </a:t>
            </a:r>
            <a:r>
              <a:rPr lang="en-US" dirty="0"/>
              <a:t>the </a:t>
            </a:r>
            <a:r>
              <a:rPr lang="en-US" dirty="0" err="1" smtClean="0"/>
              <a:t>DynAMic</a:t>
            </a:r>
            <a:r>
              <a:rPr lang="en-US" dirty="0" smtClean="0"/>
              <a:t> team. The three main steps of the algorithm are :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Find anchors of signature proteins (SPs) from the conjugation module</a:t>
            </a:r>
            <a:r>
              <a:rPr lang="en-US" dirty="0"/>
              <a:t> </a:t>
            </a:r>
            <a:r>
              <a:rPr lang="en-US" dirty="0" smtClean="0"/>
              <a:t>and extend them sequentially and bi-directionally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/>
              <a:t>E</a:t>
            </a:r>
            <a:r>
              <a:rPr lang="en-US" dirty="0" smtClean="0"/>
              <a:t>ventually </a:t>
            </a:r>
            <a:r>
              <a:rPr lang="en-US" dirty="0"/>
              <a:t>merge </a:t>
            </a:r>
            <a:r>
              <a:rPr lang="en-US" dirty="0" smtClean="0"/>
              <a:t>distant compatible anchors to find nested structures</a:t>
            </a:r>
          </a:p>
          <a:p>
            <a:pPr marL="514350" indent="-514350">
              <a:buFont typeface="+mj-lt"/>
              <a:buAutoNum type="arabicPeriod"/>
            </a:pPr>
            <a:r>
              <a:rPr lang="en-US" dirty="0" smtClean="0"/>
              <a:t>Find</a:t>
            </a:r>
            <a:r>
              <a:rPr lang="en-US" noProof="0" dirty="0" smtClean="0"/>
              <a:t> the integrases that belong to the structures</a:t>
            </a:r>
            <a:endParaRPr lang="en-US" noProof="0" dirty="0"/>
          </a:p>
        </p:txBody>
      </p:sp>
      <p:sp>
        <p:nvSpPr>
          <p:cNvPr id="4" name="Espace réservé du contenu 2"/>
          <p:cNvSpPr txBox="1">
            <a:spLocks/>
          </p:cNvSpPr>
          <p:nvPr/>
        </p:nvSpPr>
        <p:spPr>
          <a:xfrm>
            <a:off x="8484137" y="6170959"/>
            <a:ext cx="3495368" cy="6870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dirty="0"/>
              <a:t>Author </a:t>
            </a:r>
            <a:r>
              <a:rPr lang="en-US" dirty="0" smtClean="0"/>
              <a:t>: Thomas </a:t>
            </a:r>
            <a:r>
              <a:rPr lang="en-US" dirty="0" err="1" smtClean="0"/>
              <a:t>Lacroix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2625542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S</a:t>
            </a:r>
            <a:r>
              <a:rPr lang="en-US" b="1" dirty="0" smtClean="0"/>
              <a:t>tep #5: merging </a:t>
            </a:r>
            <a:r>
              <a:rPr lang="en-US" b="1" dirty="0"/>
              <a:t>of </a:t>
            </a:r>
            <a:r>
              <a:rPr lang="en-US" b="1" dirty="0" smtClean="0"/>
              <a:t>anchors (1/2)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0" y="899922"/>
            <a:ext cx="12192000" cy="2537928"/>
          </a:xfrm>
        </p:spPr>
        <p:txBody>
          <a:bodyPr>
            <a:normAutofit lnSpcReduction="10000"/>
          </a:bodyPr>
          <a:lstStyle/>
          <a:p>
            <a:r>
              <a:rPr lang="en-US" sz="3200" dirty="0" smtClean="0"/>
              <a:t>Exhaustive</a:t>
            </a:r>
            <a:r>
              <a:rPr lang="en-US" sz="3200" dirty="0"/>
              <a:t>: all </a:t>
            </a:r>
            <a:r>
              <a:rPr lang="en-US" sz="3200" dirty="0" smtClean="0"/>
              <a:t>combinations of merging </a:t>
            </a:r>
            <a:r>
              <a:rPr lang="en-US" sz="3200" dirty="0"/>
              <a:t>are tested. </a:t>
            </a:r>
            <a:r>
              <a:rPr lang="en-US" sz="3200" dirty="0" smtClean="0"/>
              <a:t>The priority is given to </a:t>
            </a:r>
            <a:r>
              <a:rPr lang="en-US" sz="3200" dirty="0"/>
              <a:t>the merging of the nearest </a:t>
            </a:r>
            <a:r>
              <a:rPr lang="en-US" sz="3200" dirty="0" smtClean="0"/>
              <a:t>anchors </a:t>
            </a:r>
            <a:r>
              <a:rPr lang="en-US" sz="3200" dirty="0"/>
              <a:t>if </a:t>
            </a:r>
            <a:r>
              <a:rPr lang="en-US" sz="3200" dirty="0" smtClean="0"/>
              <a:t>there is multiple possibilities.</a:t>
            </a:r>
            <a:endParaRPr lang="en-US" sz="3200" noProof="0" dirty="0" smtClean="0"/>
          </a:p>
          <a:p>
            <a:r>
              <a:rPr lang="en-US" sz="3200" dirty="0"/>
              <a:t>Recursive: detection </a:t>
            </a:r>
            <a:r>
              <a:rPr lang="en-US" sz="3200" dirty="0" smtClean="0"/>
              <a:t>of cases with multiple </a:t>
            </a:r>
            <a:r>
              <a:rPr lang="en-US" sz="3200" dirty="0"/>
              <a:t>levels of nesting </a:t>
            </a:r>
            <a:r>
              <a:rPr lang="en-US" sz="3200" dirty="0" smtClean="0"/>
              <a:t>and/or when the </a:t>
            </a:r>
            <a:r>
              <a:rPr lang="en-US" sz="3200" dirty="0"/>
              <a:t>ICEs / </a:t>
            </a:r>
            <a:r>
              <a:rPr lang="en-US" sz="3200" dirty="0" smtClean="0"/>
              <a:t>IMEs are "split apart" </a:t>
            </a:r>
            <a:r>
              <a:rPr lang="en-US" sz="3200" dirty="0"/>
              <a:t>in more than 2 </a:t>
            </a:r>
            <a:r>
              <a:rPr lang="en-US" sz="3200" dirty="0" smtClean="0"/>
              <a:t>pieces </a:t>
            </a:r>
            <a:r>
              <a:rPr lang="en-US" sz="3200" dirty="0"/>
              <a:t>(rare </a:t>
            </a:r>
            <a:r>
              <a:rPr lang="en-US" sz="3200" dirty="0" smtClean="0"/>
              <a:t>case).</a:t>
            </a:r>
          </a:p>
          <a:p>
            <a:r>
              <a:rPr lang="en-US" sz="3200" dirty="0"/>
              <a:t>The rules for merging are identical to the rules for </a:t>
            </a:r>
            <a:r>
              <a:rPr lang="en-US" sz="3200" dirty="0" smtClean="0"/>
              <a:t>extending an anchor.</a:t>
            </a:r>
            <a:endParaRPr lang="en-US" sz="3200" noProof="0" dirty="0" smtClean="0"/>
          </a:p>
        </p:txBody>
      </p:sp>
      <p:sp>
        <p:nvSpPr>
          <p:cNvPr id="4" name="Rectangle 3"/>
          <p:cNvSpPr/>
          <p:nvPr/>
        </p:nvSpPr>
        <p:spPr>
          <a:xfrm>
            <a:off x="8802196" y="3790019"/>
            <a:ext cx="540000" cy="2225291"/>
          </a:xfrm>
          <a:prstGeom prst="rect">
            <a:avLst/>
          </a:prstGeom>
          <a:noFill/>
          <a:ln w="44450" cmpd="sng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14" name="Connecteur en arc 13"/>
          <p:cNvCxnSpPr/>
          <p:nvPr/>
        </p:nvCxnSpPr>
        <p:spPr>
          <a:xfrm rot="5400000" flipH="1" flipV="1">
            <a:off x="5722201" y="645606"/>
            <a:ext cx="625642" cy="7086738"/>
          </a:xfrm>
          <a:prstGeom prst="curvedConnector3">
            <a:avLst>
              <a:gd name="adj1" fmla="val 194448"/>
            </a:avLst>
          </a:prstGeom>
          <a:ln w="63500">
            <a:solidFill>
              <a:srgbClr val="7030A0"/>
            </a:solidFill>
            <a:prstDash val="sysDot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4830947" y="3343620"/>
            <a:ext cx="2530106" cy="1034573"/>
          </a:xfrm>
          <a:prstGeom prst="rect">
            <a:avLst/>
          </a:prstGeom>
        </p:spPr>
        <p:txBody>
          <a:bodyPr vert="horz" lIns="91440" tIns="45720" rIns="91440" bIns="45720" rtlCol="0">
            <a:normAutofit lnSpcReduction="10000"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n-US" sz="3600" b="1" dirty="0" smtClean="0">
                <a:solidFill>
                  <a:srgbClr val="7030A0"/>
                </a:solidFill>
              </a:rPr>
              <a:t>Possible merge</a:t>
            </a:r>
            <a:endParaRPr lang="en-US" sz="3200" b="1" dirty="0">
              <a:solidFill>
                <a:srgbClr val="7030A0"/>
              </a:solidFill>
            </a:endParaRPr>
          </a:p>
        </p:txBody>
      </p:sp>
      <p:sp>
        <p:nvSpPr>
          <p:cNvPr id="31" name="Double flèche horizontale 30"/>
          <p:cNvSpPr/>
          <p:nvPr/>
        </p:nvSpPr>
        <p:spPr>
          <a:xfrm>
            <a:off x="1715459" y="4520341"/>
            <a:ext cx="1552391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50" name="Double flèche horizontale 49"/>
          <p:cNvSpPr/>
          <p:nvPr/>
        </p:nvSpPr>
        <p:spPr>
          <a:xfrm>
            <a:off x="6777415" y="4522792"/>
            <a:ext cx="2564782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51" name="Double flèche horizontale 50"/>
          <p:cNvSpPr/>
          <p:nvPr/>
        </p:nvSpPr>
        <p:spPr>
          <a:xfrm>
            <a:off x="8817668" y="3884401"/>
            <a:ext cx="1536918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>
                <a:solidFill>
                  <a:schemeClr val="tx1"/>
                </a:solidFill>
              </a:rPr>
              <a:t>3</a:t>
            </a:r>
          </a:p>
        </p:txBody>
      </p:sp>
      <p:sp>
        <p:nvSpPr>
          <p:cNvPr id="32" name="Losange 31"/>
          <p:cNvSpPr/>
          <p:nvPr/>
        </p:nvSpPr>
        <p:spPr>
          <a:xfrm>
            <a:off x="8737848" y="626770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Triangle isocèle 33"/>
          <p:cNvSpPr/>
          <p:nvPr/>
        </p:nvSpPr>
        <p:spPr>
          <a:xfrm>
            <a:off x="6586581" y="6269284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Rectangle 34"/>
          <p:cNvSpPr/>
          <p:nvPr/>
        </p:nvSpPr>
        <p:spPr>
          <a:xfrm>
            <a:off x="4182974" y="6269284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40" name="Espace réservé du contenu 2"/>
          <p:cNvSpPr txBox="1">
            <a:spLocks/>
          </p:cNvSpPr>
          <p:nvPr/>
        </p:nvSpPr>
        <p:spPr>
          <a:xfrm>
            <a:off x="9324444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47" name="Espace réservé du contenu 2"/>
          <p:cNvSpPr txBox="1">
            <a:spLocks/>
          </p:cNvSpPr>
          <p:nvPr/>
        </p:nvSpPr>
        <p:spPr>
          <a:xfrm>
            <a:off x="7223192" y="6359697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8" name="Espace réservé du contenu 2"/>
          <p:cNvSpPr txBox="1">
            <a:spLocks/>
          </p:cNvSpPr>
          <p:nvPr/>
        </p:nvSpPr>
        <p:spPr>
          <a:xfrm>
            <a:off x="4787307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49" name="Espace réservé du contenu 2"/>
          <p:cNvSpPr txBox="1">
            <a:spLocks/>
          </p:cNvSpPr>
          <p:nvPr/>
        </p:nvSpPr>
        <p:spPr>
          <a:xfrm>
            <a:off x="2323745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53" name="Ellipse 52"/>
          <p:cNvSpPr>
            <a:spLocks noChangeAspect="1"/>
          </p:cNvSpPr>
          <p:nvPr/>
        </p:nvSpPr>
        <p:spPr>
          <a:xfrm>
            <a:off x="1719412" y="6269284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4" name="Connecteur droit 53"/>
          <p:cNvCxnSpPr/>
          <p:nvPr/>
        </p:nvCxnSpPr>
        <p:spPr>
          <a:xfrm>
            <a:off x="143538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Connecteur droit 54"/>
          <p:cNvCxnSpPr/>
          <p:nvPr/>
        </p:nvCxnSpPr>
        <p:spPr>
          <a:xfrm>
            <a:off x="363565" y="5640285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Losange 55"/>
          <p:cNvSpPr/>
          <p:nvPr/>
        </p:nvSpPr>
        <p:spPr>
          <a:xfrm>
            <a:off x="5731775" y="537471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Losange 56"/>
          <p:cNvSpPr/>
          <p:nvPr/>
        </p:nvSpPr>
        <p:spPr>
          <a:xfrm>
            <a:off x="4736298" y="537487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Losange 57"/>
          <p:cNvSpPr/>
          <p:nvPr/>
        </p:nvSpPr>
        <p:spPr>
          <a:xfrm>
            <a:off x="3740821" y="537991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9" name="Losange 58"/>
          <p:cNvSpPr/>
          <p:nvPr/>
        </p:nvSpPr>
        <p:spPr>
          <a:xfrm>
            <a:off x="669818" y="536606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Losange 59"/>
          <p:cNvSpPr/>
          <p:nvPr/>
        </p:nvSpPr>
        <p:spPr>
          <a:xfrm>
            <a:off x="10793729" y="536714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1" name="Triangle isocèle 60"/>
          <p:cNvSpPr/>
          <p:nvPr/>
        </p:nvSpPr>
        <p:spPr>
          <a:xfrm>
            <a:off x="7722728" y="5376288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2" name="Triangle isocèle 61"/>
          <p:cNvSpPr/>
          <p:nvPr/>
        </p:nvSpPr>
        <p:spPr>
          <a:xfrm>
            <a:off x="2660771" y="5368717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3" name="Rectangle 62"/>
          <p:cNvSpPr/>
          <p:nvPr/>
        </p:nvSpPr>
        <p:spPr>
          <a:xfrm>
            <a:off x="9798255" y="537762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4" name="Ellipse 63"/>
          <p:cNvSpPr>
            <a:spLocks noChangeAspect="1"/>
          </p:cNvSpPr>
          <p:nvPr/>
        </p:nvSpPr>
        <p:spPr>
          <a:xfrm>
            <a:off x="1665294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5" name="Ellipse 64"/>
          <p:cNvSpPr>
            <a:spLocks noChangeAspect="1"/>
          </p:cNvSpPr>
          <p:nvPr/>
        </p:nvSpPr>
        <p:spPr>
          <a:xfrm>
            <a:off x="8802778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6" name="Rectangle 65"/>
          <p:cNvSpPr/>
          <p:nvPr/>
        </p:nvSpPr>
        <p:spPr>
          <a:xfrm>
            <a:off x="6727251" y="537487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7" name="ZoneTexte 66"/>
          <p:cNvSpPr txBox="1"/>
          <p:nvPr/>
        </p:nvSpPr>
        <p:spPr>
          <a:xfrm>
            <a:off x="2743827" y="539144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8" name="ZoneTexte 67"/>
          <p:cNvSpPr txBox="1"/>
          <p:nvPr/>
        </p:nvSpPr>
        <p:spPr>
          <a:xfrm>
            <a:off x="7771646" y="5328890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  <p:sp>
        <p:nvSpPr>
          <p:cNvPr id="69" name="ZoneTexte 68"/>
          <p:cNvSpPr txBox="1"/>
          <p:nvPr/>
        </p:nvSpPr>
        <p:spPr>
          <a:xfrm>
            <a:off x="1716707" y="536605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70" name="ZoneTexte 69"/>
          <p:cNvSpPr txBox="1"/>
          <p:nvPr/>
        </p:nvSpPr>
        <p:spPr>
          <a:xfrm>
            <a:off x="9838710" y="5377651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71" name="ZoneTexte 70"/>
          <p:cNvSpPr txBox="1"/>
          <p:nvPr/>
        </p:nvSpPr>
        <p:spPr>
          <a:xfrm>
            <a:off x="6742184" y="5307832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</p:spTree>
    <p:extLst>
      <p:ext uri="{BB962C8B-B14F-4D97-AF65-F5344CB8AC3E}">
        <p14:creationId xmlns:p14="http://schemas.microsoft.com/office/powerpoint/2010/main" val="7644607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Step #</a:t>
            </a:r>
            <a:r>
              <a:rPr lang="en-US" b="1" dirty="0" smtClean="0"/>
              <a:t>5: </a:t>
            </a:r>
            <a:r>
              <a:rPr lang="en-US" b="1" dirty="0"/>
              <a:t>merging of </a:t>
            </a:r>
            <a:r>
              <a:rPr lang="en-US" b="1" dirty="0" smtClean="0"/>
              <a:t>anchors (2/2)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36027" y="1444609"/>
            <a:ext cx="11655973" cy="1197691"/>
          </a:xfrm>
        </p:spPr>
        <p:txBody>
          <a:bodyPr>
            <a:normAutofit/>
          </a:bodyPr>
          <a:lstStyle/>
          <a:p>
            <a:r>
              <a:rPr lang="en-US" sz="3200" dirty="0" smtClean="0"/>
              <a:t>This </a:t>
            </a:r>
            <a:r>
              <a:rPr lang="en-US" sz="3200" dirty="0"/>
              <a:t>step can help resolve </a:t>
            </a:r>
            <a:r>
              <a:rPr lang="en-US" sz="3200" dirty="0" smtClean="0"/>
              <a:t>SPs previously attributed </a:t>
            </a:r>
            <a:r>
              <a:rPr lang="en-US" sz="3200" dirty="0"/>
              <a:t>to 2 different </a:t>
            </a:r>
            <a:r>
              <a:rPr lang="en-US" sz="3200" dirty="0" smtClean="0"/>
              <a:t>anchors</a:t>
            </a:r>
            <a:r>
              <a:rPr lang="fr-FR" sz="3200" dirty="0" smtClean="0"/>
              <a:t>.</a:t>
            </a:r>
            <a:endParaRPr lang="fr-FR" sz="3200" dirty="0"/>
          </a:p>
          <a:p>
            <a:endParaRPr lang="en-US" sz="3200" noProof="0" dirty="0"/>
          </a:p>
        </p:txBody>
      </p:sp>
      <p:cxnSp>
        <p:nvCxnSpPr>
          <p:cNvPr id="14" name="Connecteur en arc 13"/>
          <p:cNvCxnSpPr/>
          <p:nvPr/>
        </p:nvCxnSpPr>
        <p:spPr>
          <a:xfrm rot="5400000" flipH="1" flipV="1">
            <a:off x="6268673" y="48761"/>
            <a:ext cx="4277" cy="7596000"/>
          </a:xfrm>
          <a:prstGeom prst="curvedConnector3">
            <a:avLst>
              <a:gd name="adj1" fmla="val 10605354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5131944" y="3353186"/>
            <a:ext cx="1928114" cy="7380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en-US" sz="3600" b="1" dirty="0" smtClean="0">
                <a:solidFill>
                  <a:srgbClr val="7030A0"/>
                </a:solidFill>
              </a:rPr>
              <a:t>Merge</a:t>
            </a:r>
            <a:endParaRPr lang="en-US" sz="3200" b="1" dirty="0">
              <a:solidFill>
                <a:srgbClr val="7030A0"/>
              </a:solidFill>
            </a:endParaRPr>
          </a:p>
        </p:txBody>
      </p:sp>
      <p:sp>
        <p:nvSpPr>
          <p:cNvPr id="31" name="Double flèche horizontale 30"/>
          <p:cNvSpPr/>
          <p:nvPr/>
        </p:nvSpPr>
        <p:spPr>
          <a:xfrm>
            <a:off x="6777415" y="4522792"/>
            <a:ext cx="2564782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32" name="Double flèche horizontale 31"/>
          <p:cNvSpPr/>
          <p:nvPr/>
        </p:nvSpPr>
        <p:spPr>
          <a:xfrm>
            <a:off x="9814586" y="3884401"/>
            <a:ext cx="540001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9" name="Double flèche horizontale 48"/>
          <p:cNvSpPr/>
          <p:nvPr/>
        </p:nvSpPr>
        <p:spPr>
          <a:xfrm>
            <a:off x="1715458" y="3892075"/>
            <a:ext cx="1552391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30" name="Losange 29"/>
          <p:cNvSpPr/>
          <p:nvPr/>
        </p:nvSpPr>
        <p:spPr>
          <a:xfrm>
            <a:off x="8737848" y="626770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Triangle isocèle 33"/>
          <p:cNvSpPr/>
          <p:nvPr/>
        </p:nvSpPr>
        <p:spPr>
          <a:xfrm>
            <a:off x="6586581" y="6269284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Rectangle 34"/>
          <p:cNvSpPr/>
          <p:nvPr/>
        </p:nvSpPr>
        <p:spPr>
          <a:xfrm>
            <a:off x="4182974" y="6269284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40" name="Espace réservé du contenu 2"/>
          <p:cNvSpPr txBox="1">
            <a:spLocks/>
          </p:cNvSpPr>
          <p:nvPr/>
        </p:nvSpPr>
        <p:spPr>
          <a:xfrm>
            <a:off x="9324444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47" name="Espace réservé du contenu 2"/>
          <p:cNvSpPr txBox="1">
            <a:spLocks/>
          </p:cNvSpPr>
          <p:nvPr/>
        </p:nvSpPr>
        <p:spPr>
          <a:xfrm>
            <a:off x="7223192" y="6359697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8" name="Espace réservé du contenu 2"/>
          <p:cNvSpPr txBox="1">
            <a:spLocks/>
          </p:cNvSpPr>
          <p:nvPr/>
        </p:nvSpPr>
        <p:spPr>
          <a:xfrm>
            <a:off x="4787307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50" name="Espace réservé du contenu 2"/>
          <p:cNvSpPr txBox="1">
            <a:spLocks/>
          </p:cNvSpPr>
          <p:nvPr/>
        </p:nvSpPr>
        <p:spPr>
          <a:xfrm>
            <a:off x="2323745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51" name="Ellipse 50"/>
          <p:cNvSpPr>
            <a:spLocks noChangeAspect="1"/>
          </p:cNvSpPr>
          <p:nvPr/>
        </p:nvSpPr>
        <p:spPr>
          <a:xfrm>
            <a:off x="1719412" y="6269284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3" name="Connecteur droit 52"/>
          <p:cNvCxnSpPr/>
          <p:nvPr/>
        </p:nvCxnSpPr>
        <p:spPr>
          <a:xfrm>
            <a:off x="143538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Connecteur droit 53"/>
          <p:cNvCxnSpPr/>
          <p:nvPr/>
        </p:nvCxnSpPr>
        <p:spPr>
          <a:xfrm>
            <a:off x="363565" y="5640285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Losange 54"/>
          <p:cNvSpPr/>
          <p:nvPr/>
        </p:nvSpPr>
        <p:spPr>
          <a:xfrm>
            <a:off x="5731775" y="537471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Losange 55"/>
          <p:cNvSpPr/>
          <p:nvPr/>
        </p:nvSpPr>
        <p:spPr>
          <a:xfrm>
            <a:off x="4736298" y="537487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Losange 56"/>
          <p:cNvSpPr/>
          <p:nvPr/>
        </p:nvSpPr>
        <p:spPr>
          <a:xfrm>
            <a:off x="3740821" y="537991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Losange 57"/>
          <p:cNvSpPr/>
          <p:nvPr/>
        </p:nvSpPr>
        <p:spPr>
          <a:xfrm>
            <a:off x="669818" y="536606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9" name="Losange 58"/>
          <p:cNvSpPr/>
          <p:nvPr/>
        </p:nvSpPr>
        <p:spPr>
          <a:xfrm>
            <a:off x="10793729" y="536714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Triangle isocèle 59"/>
          <p:cNvSpPr/>
          <p:nvPr/>
        </p:nvSpPr>
        <p:spPr>
          <a:xfrm>
            <a:off x="7722728" y="5376288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1" name="Triangle isocèle 60"/>
          <p:cNvSpPr/>
          <p:nvPr/>
        </p:nvSpPr>
        <p:spPr>
          <a:xfrm>
            <a:off x="2660771" y="5368717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2" name="Rectangle 61"/>
          <p:cNvSpPr/>
          <p:nvPr/>
        </p:nvSpPr>
        <p:spPr>
          <a:xfrm>
            <a:off x="9798255" y="537762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3" name="Ellipse 62"/>
          <p:cNvSpPr>
            <a:spLocks noChangeAspect="1"/>
          </p:cNvSpPr>
          <p:nvPr/>
        </p:nvSpPr>
        <p:spPr>
          <a:xfrm>
            <a:off x="1665294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4" name="Ellipse 63"/>
          <p:cNvSpPr>
            <a:spLocks noChangeAspect="1"/>
          </p:cNvSpPr>
          <p:nvPr/>
        </p:nvSpPr>
        <p:spPr>
          <a:xfrm>
            <a:off x="8802778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5" name="Rectangle 64"/>
          <p:cNvSpPr/>
          <p:nvPr/>
        </p:nvSpPr>
        <p:spPr>
          <a:xfrm>
            <a:off x="6727251" y="537487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6" name="ZoneTexte 65"/>
          <p:cNvSpPr txBox="1"/>
          <p:nvPr/>
        </p:nvSpPr>
        <p:spPr>
          <a:xfrm>
            <a:off x="2743827" y="539144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7" name="ZoneTexte 66"/>
          <p:cNvSpPr txBox="1"/>
          <p:nvPr/>
        </p:nvSpPr>
        <p:spPr>
          <a:xfrm>
            <a:off x="7771646" y="5328890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  <p:sp>
        <p:nvSpPr>
          <p:cNvPr id="68" name="ZoneTexte 67"/>
          <p:cNvSpPr txBox="1"/>
          <p:nvPr/>
        </p:nvSpPr>
        <p:spPr>
          <a:xfrm>
            <a:off x="1716707" y="536605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9" name="ZoneTexte 68"/>
          <p:cNvSpPr txBox="1"/>
          <p:nvPr/>
        </p:nvSpPr>
        <p:spPr>
          <a:xfrm>
            <a:off x="9838710" y="5377651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70" name="ZoneTexte 69"/>
          <p:cNvSpPr txBox="1"/>
          <p:nvPr/>
        </p:nvSpPr>
        <p:spPr>
          <a:xfrm>
            <a:off x="6742184" y="5307832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</p:spTree>
    <p:extLst>
      <p:ext uri="{BB962C8B-B14F-4D97-AF65-F5344CB8AC3E}">
        <p14:creationId xmlns:p14="http://schemas.microsoft.com/office/powerpoint/2010/main" val="48695874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Flèche droite 62"/>
          <p:cNvSpPr/>
          <p:nvPr/>
        </p:nvSpPr>
        <p:spPr>
          <a:xfrm>
            <a:off x="9814588" y="3732924"/>
            <a:ext cx="1552391" cy="802643"/>
          </a:xfrm>
          <a:prstGeom prst="rightArrow">
            <a:avLst>
              <a:gd name="adj1" fmla="val 62427"/>
              <a:gd name="adj2" fmla="val 43786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 smtClean="0"/>
              <a:t>Step #6: adding an integrase </a:t>
            </a:r>
            <a:r>
              <a:rPr lang="en-US" b="1" dirty="0"/>
              <a:t>to </a:t>
            </a:r>
            <a:r>
              <a:rPr lang="en-US" b="1" dirty="0" smtClean="0"/>
              <a:t>an anchor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9581" y="991434"/>
            <a:ext cx="11957818" cy="2446415"/>
          </a:xfrm>
        </p:spPr>
        <p:txBody>
          <a:bodyPr>
            <a:noAutofit/>
          </a:bodyPr>
          <a:lstStyle/>
          <a:p>
            <a:r>
              <a:rPr lang="en-US" sz="3200" dirty="0"/>
              <a:t>Integrases are always at the border of the mobile element.</a:t>
            </a:r>
          </a:p>
          <a:p>
            <a:r>
              <a:rPr lang="en-US" sz="3200" dirty="0" smtClean="0"/>
              <a:t>Integrase </a:t>
            </a:r>
            <a:r>
              <a:rPr lang="en-US" sz="3200" dirty="0"/>
              <a:t>can be </a:t>
            </a:r>
            <a:r>
              <a:rPr lang="en-US" sz="3200" dirty="0" smtClean="0"/>
              <a:t>up </a:t>
            </a:r>
            <a:r>
              <a:rPr lang="en-US" sz="3200" dirty="0"/>
              <a:t>or downstream within the 100 CDS limit (step 1).</a:t>
            </a:r>
            <a:endParaRPr lang="en-US" sz="3200" noProof="0" dirty="0" smtClean="0"/>
          </a:p>
          <a:p>
            <a:r>
              <a:rPr lang="en-US" sz="3200" dirty="0" smtClean="0"/>
              <a:t>Integrase sequential </a:t>
            </a:r>
            <a:r>
              <a:rPr lang="en-US" sz="3200" dirty="0"/>
              <a:t>to the anchor </a:t>
            </a:r>
            <a:r>
              <a:rPr lang="en-US" sz="3200" dirty="0" smtClean="0"/>
              <a:t>are good candidate but </a:t>
            </a:r>
            <a:r>
              <a:rPr lang="en-US" sz="3200" dirty="0"/>
              <a:t>there can be </a:t>
            </a:r>
            <a:r>
              <a:rPr lang="en-US" sz="3200" dirty="0" smtClean="0"/>
              <a:t>more distant integrase in case of </a:t>
            </a:r>
            <a:r>
              <a:rPr lang="en-US" sz="3200" dirty="0"/>
              <a:t>nested </a:t>
            </a:r>
            <a:r>
              <a:rPr lang="en-US" sz="3200" dirty="0" smtClean="0"/>
              <a:t>ICEs/IMEs</a:t>
            </a:r>
          </a:p>
        </p:txBody>
      </p:sp>
      <p:sp>
        <p:nvSpPr>
          <p:cNvPr id="40" name="Multiplication 39"/>
          <p:cNvSpPr/>
          <p:nvPr/>
        </p:nvSpPr>
        <p:spPr>
          <a:xfrm>
            <a:off x="1063274" y="3782852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Multiplication 45"/>
          <p:cNvSpPr/>
          <p:nvPr/>
        </p:nvSpPr>
        <p:spPr>
          <a:xfrm>
            <a:off x="3174166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Multiplication 48"/>
          <p:cNvSpPr/>
          <p:nvPr/>
        </p:nvSpPr>
        <p:spPr>
          <a:xfrm>
            <a:off x="11207735" y="3781973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0" name="Multiplication 49"/>
          <p:cNvSpPr/>
          <p:nvPr/>
        </p:nvSpPr>
        <p:spPr>
          <a:xfrm>
            <a:off x="9228891" y="4398250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7" name="Connecteur en arc 56"/>
          <p:cNvCxnSpPr/>
          <p:nvPr/>
        </p:nvCxnSpPr>
        <p:spPr>
          <a:xfrm rot="5400000" flipH="1" flipV="1">
            <a:off x="6480587" y="-149239"/>
            <a:ext cx="4277" cy="7992000"/>
          </a:xfrm>
          <a:prstGeom prst="curvedConnector3">
            <a:avLst>
              <a:gd name="adj1" fmla="val 10605354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Double flèche horizontale 58"/>
          <p:cNvSpPr/>
          <p:nvPr/>
        </p:nvSpPr>
        <p:spPr>
          <a:xfrm>
            <a:off x="1715458" y="3892075"/>
            <a:ext cx="1552391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62" name="Flèche droite 61"/>
          <p:cNvSpPr/>
          <p:nvPr/>
        </p:nvSpPr>
        <p:spPr>
          <a:xfrm flipH="1">
            <a:off x="3740240" y="4370562"/>
            <a:ext cx="5584203" cy="802643"/>
          </a:xfrm>
          <a:prstGeom prst="rightArrow">
            <a:avLst>
              <a:gd name="adj1" fmla="val 62427"/>
              <a:gd name="adj2" fmla="val 43786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2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7" name="Losange 46"/>
          <p:cNvSpPr/>
          <p:nvPr/>
        </p:nvSpPr>
        <p:spPr>
          <a:xfrm>
            <a:off x="8737848" y="626770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8" name="Triangle isocèle 47"/>
          <p:cNvSpPr/>
          <p:nvPr/>
        </p:nvSpPr>
        <p:spPr>
          <a:xfrm>
            <a:off x="6586581" y="6269284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1" name="Rectangle 50"/>
          <p:cNvSpPr/>
          <p:nvPr/>
        </p:nvSpPr>
        <p:spPr>
          <a:xfrm>
            <a:off x="4182974" y="6269284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53" name="Espace réservé du contenu 2"/>
          <p:cNvSpPr txBox="1">
            <a:spLocks/>
          </p:cNvSpPr>
          <p:nvPr/>
        </p:nvSpPr>
        <p:spPr>
          <a:xfrm>
            <a:off x="9324444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54" name="Espace réservé du contenu 2"/>
          <p:cNvSpPr txBox="1">
            <a:spLocks/>
          </p:cNvSpPr>
          <p:nvPr/>
        </p:nvSpPr>
        <p:spPr>
          <a:xfrm>
            <a:off x="7223192" y="6359697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55" name="Espace réservé du contenu 2"/>
          <p:cNvSpPr txBox="1">
            <a:spLocks/>
          </p:cNvSpPr>
          <p:nvPr/>
        </p:nvSpPr>
        <p:spPr>
          <a:xfrm>
            <a:off x="4787307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56" name="Espace réservé du contenu 2"/>
          <p:cNvSpPr txBox="1">
            <a:spLocks/>
          </p:cNvSpPr>
          <p:nvPr/>
        </p:nvSpPr>
        <p:spPr>
          <a:xfrm>
            <a:off x="2323745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58" name="Ellipse 57"/>
          <p:cNvSpPr>
            <a:spLocks noChangeAspect="1"/>
          </p:cNvSpPr>
          <p:nvPr/>
        </p:nvSpPr>
        <p:spPr>
          <a:xfrm>
            <a:off x="1719412" y="6269284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60" name="Connecteur droit 59"/>
          <p:cNvCxnSpPr/>
          <p:nvPr/>
        </p:nvCxnSpPr>
        <p:spPr>
          <a:xfrm>
            <a:off x="143538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Connecteur droit 60"/>
          <p:cNvCxnSpPr/>
          <p:nvPr/>
        </p:nvCxnSpPr>
        <p:spPr>
          <a:xfrm>
            <a:off x="363565" y="5640285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Losange 63"/>
          <p:cNvSpPr/>
          <p:nvPr/>
        </p:nvSpPr>
        <p:spPr>
          <a:xfrm>
            <a:off x="5731775" y="537471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5" name="Losange 64"/>
          <p:cNvSpPr/>
          <p:nvPr/>
        </p:nvSpPr>
        <p:spPr>
          <a:xfrm>
            <a:off x="4736298" y="537487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6" name="Losange 65"/>
          <p:cNvSpPr/>
          <p:nvPr/>
        </p:nvSpPr>
        <p:spPr>
          <a:xfrm>
            <a:off x="3740821" y="537991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7" name="Losange 66"/>
          <p:cNvSpPr/>
          <p:nvPr/>
        </p:nvSpPr>
        <p:spPr>
          <a:xfrm>
            <a:off x="669818" y="536606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8" name="Losange 67"/>
          <p:cNvSpPr/>
          <p:nvPr/>
        </p:nvSpPr>
        <p:spPr>
          <a:xfrm>
            <a:off x="10793729" y="536714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9" name="Triangle isocèle 68"/>
          <p:cNvSpPr/>
          <p:nvPr/>
        </p:nvSpPr>
        <p:spPr>
          <a:xfrm>
            <a:off x="7722728" y="5376288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0" name="Triangle isocèle 69"/>
          <p:cNvSpPr/>
          <p:nvPr/>
        </p:nvSpPr>
        <p:spPr>
          <a:xfrm>
            <a:off x="2660771" y="5368717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1" name="Rectangle 70"/>
          <p:cNvSpPr/>
          <p:nvPr/>
        </p:nvSpPr>
        <p:spPr>
          <a:xfrm>
            <a:off x="9798255" y="537762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72" name="Ellipse 71"/>
          <p:cNvSpPr>
            <a:spLocks noChangeAspect="1"/>
          </p:cNvSpPr>
          <p:nvPr/>
        </p:nvSpPr>
        <p:spPr>
          <a:xfrm>
            <a:off x="1665294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3" name="Ellipse 72"/>
          <p:cNvSpPr>
            <a:spLocks noChangeAspect="1"/>
          </p:cNvSpPr>
          <p:nvPr/>
        </p:nvSpPr>
        <p:spPr>
          <a:xfrm>
            <a:off x="8802778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4" name="Rectangle 73"/>
          <p:cNvSpPr/>
          <p:nvPr/>
        </p:nvSpPr>
        <p:spPr>
          <a:xfrm>
            <a:off x="6727251" y="537487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75" name="ZoneTexte 74"/>
          <p:cNvSpPr txBox="1"/>
          <p:nvPr/>
        </p:nvSpPr>
        <p:spPr>
          <a:xfrm>
            <a:off x="2743827" y="539144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76" name="ZoneTexte 75"/>
          <p:cNvSpPr txBox="1"/>
          <p:nvPr/>
        </p:nvSpPr>
        <p:spPr>
          <a:xfrm>
            <a:off x="7771646" y="5328890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  <p:sp>
        <p:nvSpPr>
          <p:cNvPr id="77" name="ZoneTexte 76"/>
          <p:cNvSpPr txBox="1"/>
          <p:nvPr/>
        </p:nvSpPr>
        <p:spPr>
          <a:xfrm>
            <a:off x="1716707" y="536605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78" name="ZoneTexte 77"/>
          <p:cNvSpPr txBox="1"/>
          <p:nvPr/>
        </p:nvSpPr>
        <p:spPr>
          <a:xfrm>
            <a:off x="9838710" y="5377651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79" name="ZoneTexte 78"/>
          <p:cNvSpPr txBox="1"/>
          <p:nvPr/>
        </p:nvSpPr>
        <p:spPr>
          <a:xfrm>
            <a:off x="6742184" y="5307832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</p:spTree>
    <p:extLst>
      <p:ext uri="{BB962C8B-B14F-4D97-AF65-F5344CB8AC3E}">
        <p14:creationId xmlns:p14="http://schemas.microsoft.com/office/powerpoint/2010/main" val="175364838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 smtClean="0"/>
              <a:t>Special </a:t>
            </a:r>
            <a:r>
              <a:rPr lang="en-US" b="1" dirty="0"/>
              <a:t>cases </a:t>
            </a:r>
            <a:r>
              <a:rPr lang="en-US" b="1" dirty="0" smtClean="0"/>
              <a:t>regarding the integrases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96815" y="1053260"/>
            <a:ext cx="11395793" cy="2380648"/>
          </a:xfrm>
        </p:spPr>
        <p:txBody>
          <a:bodyPr>
            <a:noAutofit/>
          </a:bodyPr>
          <a:lstStyle/>
          <a:p>
            <a:r>
              <a:rPr lang="en-US" sz="3200" dirty="0"/>
              <a:t>Adjacent </a:t>
            </a:r>
            <a:r>
              <a:rPr lang="en-US" sz="3200" dirty="0" smtClean="0"/>
              <a:t>trio or duo of integrases (may be separated by a CDS).</a:t>
            </a:r>
            <a:endParaRPr lang="en-US" sz="3200" noProof="0" dirty="0" smtClean="0"/>
          </a:p>
          <a:p>
            <a:r>
              <a:rPr lang="en-US" sz="3200" dirty="0" smtClean="0"/>
              <a:t>Upstream ICE → </a:t>
            </a:r>
            <a:r>
              <a:rPr lang="en-US" sz="3200" dirty="0"/>
              <a:t>integrase </a:t>
            </a:r>
            <a:r>
              <a:rPr lang="en-US" sz="3200" dirty="0" smtClean="0"/>
              <a:t>strand - ; </a:t>
            </a:r>
            <a:r>
              <a:rPr lang="en-US" sz="3200" dirty="0"/>
              <a:t>downstream </a:t>
            </a:r>
            <a:r>
              <a:rPr lang="en-US" sz="3200" dirty="0" smtClean="0"/>
              <a:t>ICE </a:t>
            </a:r>
            <a:r>
              <a:rPr lang="en-US" sz="3200" dirty="0"/>
              <a:t>→ </a:t>
            </a:r>
            <a:r>
              <a:rPr lang="en-US" sz="3200" dirty="0" smtClean="0"/>
              <a:t>strand +.</a:t>
            </a:r>
            <a:endParaRPr lang="en-US" sz="3200" noProof="0" dirty="0" smtClean="0"/>
          </a:p>
          <a:p>
            <a:r>
              <a:rPr lang="en-US" sz="3200" dirty="0" smtClean="0"/>
              <a:t>The </a:t>
            </a:r>
            <a:r>
              <a:rPr lang="en-US" sz="3200" dirty="0"/>
              <a:t>algorithm may not be able to choose between </a:t>
            </a:r>
            <a:r>
              <a:rPr lang="en-US" sz="3200" dirty="0" smtClean="0"/>
              <a:t>upstream and downstream good candidate integrases.  </a:t>
            </a:r>
            <a:endParaRPr lang="en-US" sz="3200" noProof="0" dirty="0"/>
          </a:p>
        </p:txBody>
      </p:sp>
      <p:cxnSp>
        <p:nvCxnSpPr>
          <p:cNvPr id="55" name="Connecteur en arc 54"/>
          <p:cNvCxnSpPr/>
          <p:nvPr/>
        </p:nvCxnSpPr>
        <p:spPr>
          <a:xfrm rot="5400000" flipH="1" flipV="1">
            <a:off x="6480587" y="-149239"/>
            <a:ext cx="4277" cy="7992000"/>
          </a:xfrm>
          <a:prstGeom prst="curvedConnector3">
            <a:avLst>
              <a:gd name="adj1" fmla="val 10605354"/>
            </a:avLst>
          </a:prstGeom>
          <a:ln w="63500">
            <a:solidFill>
              <a:srgbClr val="7030A0"/>
            </a:solidFill>
            <a:prstDash val="dash"/>
            <a:headEnd type="triangle" w="lg" len="lg"/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6" name="Double flèche horizontale 55"/>
          <p:cNvSpPr/>
          <p:nvPr/>
        </p:nvSpPr>
        <p:spPr>
          <a:xfrm>
            <a:off x="1715458" y="3892075"/>
            <a:ext cx="1552391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58" name="Double flèche horizontale 57"/>
          <p:cNvSpPr/>
          <p:nvPr/>
        </p:nvSpPr>
        <p:spPr>
          <a:xfrm>
            <a:off x="3740240" y="4522792"/>
            <a:ext cx="5601957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>
                <a:solidFill>
                  <a:schemeClr val="tx1"/>
                </a:solidFill>
              </a:rPr>
              <a:t>2</a:t>
            </a:r>
          </a:p>
        </p:txBody>
      </p:sp>
      <p:sp>
        <p:nvSpPr>
          <p:cNvPr id="59" name="Double flèche horizontale 58"/>
          <p:cNvSpPr/>
          <p:nvPr/>
        </p:nvSpPr>
        <p:spPr>
          <a:xfrm>
            <a:off x="9814586" y="3884401"/>
            <a:ext cx="1552393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0" name="Losange 39"/>
          <p:cNvSpPr/>
          <p:nvPr/>
        </p:nvSpPr>
        <p:spPr>
          <a:xfrm>
            <a:off x="8737848" y="626770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Triangle isocèle 45"/>
          <p:cNvSpPr/>
          <p:nvPr/>
        </p:nvSpPr>
        <p:spPr>
          <a:xfrm>
            <a:off x="6586581" y="6269284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Rectangle 46"/>
          <p:cNvSpPr/>
          <p:nvPr/>
        </p:nvSpPr>
        <p:spPr>
          <a:xfrm>
            <a:off x="4182974" y="6269284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48" name="Espace réservé du contenu 2"/>
          <p:cNvSpPr txBox="1">
            <a:spLocks/>
          </p:cNvSpPr>
          <p:nvPr/>
        </p:nvSpPr>
        <p:spPr>
          <a:xfrm>
            <a:off x="9324444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49" name="Espace réservé du contenu 2"/>
          <p:cNvSpPr txBox="1">
            <a:spLocks/>
          </p:cNvSpPr>
          <p:nvPr/>
        </p:nvSpPr>
        <p:spPr>
          <a:xfrm>
            <a:off x="7223192" y="6359697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50" name="Espace réservé du contenu 2"/>
          <p:cNvSpPr txBox="1">
            <a:spLocks/>
          </p:cNvSpPr>
          <p:nvPr/>
        </p:nvSpPr>
        <p:spPr>
          <a:xfrm>
            <a:off x="4787307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51" name="Espace réservé du contenu 2"/>
          <p:cNvSpPr txBox="1">
            <a:spLocks/>
          </p:cNvSpPr>
          <p:nvPr/>
        </p:nvSpPr>
        <p:spPr>
          <a:xfrm>
            <a:off x="2323745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53" name="Ellipse 52"/>
          <p:cNvSpPr>
            <a:spLocks noChangeAspect="1"/>
          </p:cNvSpPr>
          <p:nvPr/>
        </p:nvSpPr>
        <p:spPr>
          <a:xfrm>
            <a:off x="1719412" y="6269284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4" name="Connecteur droit 53"/>
          <p:cNvCxnSpPr/>
          <p:nvPr/>
        </p:nvCxnSpPr>
        <p:spPr>
          <a:xfrm>
            <a:off x="143538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Connecteur droit 56"/>
          <p:cNvCxnSpPr/>
          <p:nvPr/>
        </p:nvCxnSpPr>
        <p:spPr>
          <a:xfrm>
            <a:off x="363565" y="5640285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Losange 59"/>
          <p:cNvSpPr/>
          <p:nvPr/>
        </p:nvSpPr>
        <p:spPr>
          <a:xfrm>
            <a:off x="5731775" y="537471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1" name="Losange 60"/>
          <p:cNvSpPr/>
          <p:nvPr/>
        </p:nvSpPr>
        <p:spPr>
          <a:xfrm>
            <a:off x="4736298" y="537487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2" name="Losange 61"/>
          <p:cNvSpPr/>
          <p:nvPr/>
        </p:nvSpPr>
        <p:spPr>
          <a:xfrm>
            <a:off x="3740821" y="537991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3" name="Losange 62"/>
          <p:cNvSpPr/>
          <p:nvPr/>
        </p:nvSpPr>
        <p:spPr>
          <a:xfrm>
            <a:off x="669818" y="536606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4" name="Losange 63"/>
          <p:cNvSpPr/>
          <p:nvPr/>
        </p:nvSpPr>
        <p:spPr>
          <a:xfrm>
            <a:off x="10793729" y="536714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5" name="Triangle isocèle 64"/>
          <p:cNvSpPr/>
          <p:nvPr/>
        </p:nvSpPr>
        <p:spPr>
          <a:xfrm>
            <a:off x="7722728" y="5376288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6" name="Triangle isocèle 65"/>
          <p:cNvSpPr/>
          <p:nvPr/>
        </p:nvSpPr>
        <p:spPr>
          <a:xfrm>
            <a:off x="2660771" y="5368717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7" name="Rectangle 66"/>
          <p:cNvSpPr/>
          <p:nvPr/>
        </p:nvSpPr>
        <p:spPr>
          <a:xfrm>
            <a:off x="9798255" y="537762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8" name="Ellipse 67"/>
          <p:cNvSpPr>
            <a:spLocks noChangeAspect="1"/>
          </p:cNvSpPr>
          <p:nvPr/>
        </p:nvSpPr>
        <p:spPr>
          <a:xfrm>
            <a:off x="1665294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9" name="Ellipse 68"/>
          <p:cNvSpPr>
            <a:spLocks noChangeAspect="1"/>
          </p:cNvSpPr>
          <p:nvPr/>
        </p:nvSpPr>
        <p:spPr>
          <a:xfrm>
            <a:off x="8802778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0" name="Rectangle 69"/>
          <p:cNvSpPr/>
          <p:nvPr/>
        </p:nvSpPr>
        <p:spPr>
          <a:xfrm>
            <a:off x="6727251" y="537487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71" name="ZoneTexte 70"/>
          <p:cNvSpPr txBox="1"/>
          <p:nvPr/>
        </p:nvSpPr>
        <p:spPr>
          <a:xfrm>
            <a:off x="2743827" y="539144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72" name="ZoneTexte 71"/>
          <p:cNvSpPr txBox="1"/>
          <p:nvPr/>
        </p:nvSpPr>
        <p:spPr>
          <a:xfrm>
            <a:off x="7771646" y="5328890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  <p:sp>
        <p:nvSpPr>
          <p:cNvPr id="73" name="ZoneTexte 72"/>
          <p:cNvSpPr txBox="1"/>
          <p:nvPr/>
        </p:nvSpPr>
        <p:spPr>
          <a:xfrm>
            <a:off x="1716707" y="536605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74" name="ZoneTexte 73"/>
          <p:cNvSpPr txBox="1"/>
          <p:nvPr/>
        </p:nvSpPr>
        <p:spPr>
          <a:xfrm>
            <a:off x="9838710" y="5377651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75" name="ZoneTexte 74"/>
          <p:cNvSpPr txBox="1"/>
          <p:nvPr/>
        </p:nvSpPr>
        <p:spPr>
          <a:xfrm>
            <a:off x="6742184" y="5307832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</p:spTree>
    <p:extLst>
      <p:ext uri="{BB962C8B-B14F-4D97-AF65-F5344CB8AC3E}">
        <p14:creationId xmlns:p14="http://schemas.microsoft.com/office/powerpoint/2010/main" val="26959252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7300088"/>
              </p:ext>
            </p:extLst>
          </p:nvPr>
        </p:nvGraphicFramePr>
        <p:xfrm>
          <a:off x="202277" y="814646"/>
          <a:ext cx="11787447" cy="5170518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294311">
                  <a:extLst>
                    <a:ext uri="{9D8B030D-6E8A-4147-A177-3AD203B41FA5}">
                      <a16:colId xmlns:a16="http://schemas.microsoft.com/office/drawing/2014/main" val="1298416501"/>
                    </a:ext>
                  </a:extLst>
                </a:gridCol>
                <a:gridCol w="3009207">
                  <a:extLst>
                    <a:ext uri="{9D8B030D-6E8A-4147-A177-3AD203B41FA5}">
                      <a16:colId xmlns:a16="http://schemas.microsoft.com/office/drawing/2014/main" val="1711687198"/>
                    </a:ext>
                  </a:extLst>
                </a:gridCol>
                <a:gridCol w="6483929">
                  <a:extLst>
                    <a:ext uri="{9D8B030D-6E8A-4147-A177-3AD203B41FA5}">
                      <a16:colId xmlns:a16="http://schemas.microsoft.com/office/drawing/2014/main" val="1920280050"/>
                    </a:ext>
                  </a:extLst>
                </a:gridCol>
              </a:tblGrid>
              <a:tr h="1252006">
                <a:tc>
                  <a:txBody>
                    <a:bodyPr/>
                    <a:lstStyle/>
                    <a:p>
                      <a:pPr algn="ctr"/>
                      <a:r>
                        <a:rPr lang="fr-FR" sz="2800" dirty="0" err="1" smtClean="0"/>
                        <a:t>Element</a:t>
                      </a:r>
                      <a:r>
                        <a:rPr lang="fr-FR" sz="2800" dirty="0" smtClean="0"/>
                        <a:t> type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800" dirty="0" smtClean="0"/>
                        <a:t>Max size </a:t>
                      </a:r>
                      <a:r>
                        <a:rPr lang="fr-FR" sz="2800" dirty="0" err="1" smtClean="0"/>
                        <a:t>between</a:t>
                      </a:r>
                      <a:r>
                        <a:rPr lang="fr-FR" sz="2800" dirty="0" smtClean="0"/>
                        <a:t> </a:t>
                      </a:r>
                      <a:r>
                        <a:rPr lang="fr-FR" sz="2800" dirty="0" err="1" smtClean="0"/>
                        <a:t>two</a:t>
                      </a:r>
                      <a:r>
                        <a:rPr lang="fr-FR" sz="2800" dirty="0" smtClean="0"/>
                        <a:t> </a:t>
                      </a:r>
                      <a:r>
                        <a:rPr lang="fr-FR" sz="2800" dirty="0" err="1" smtClean="0"/>
                        <a:t>sequential</a:t>
                      </a:r>
                      <a:r>
                        <a:rPr lang="fr-FR" sz="2800" dirty="0" smtClean="0"/>
                        <a:t> </a:t>
                      </a:r>
                      <a:r>
                        <a:rPr lang="fr-FR" sz="2800" dirty="0" err="1" smtClean="0"/>
                        <a:t>SPs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800" dirty="0" err="1" smtClean="0"/>
                        <a:t>Combinations</a:t>
                      </a:r>
                      <a:r>
                        <a:rPr lang="fr-FR" sz="2800" dirty="0" smtClean="0"/>
                        <a:t> of </a:t>
                      </a:r>
                      <a:r>
                        <a:rPr lang="fr-FR" sz="2800" dirty="0" err="1" smtClean="0"/>
                        <a:t>SPs</a:t>
                      </a:r>
                      <a:endParaRPr lang="fr-FR" sz="2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15130965"/>
                  </a:ext>
                </a:extLst>
              </a:tr>
              <a:tr h="979628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ICE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noProof="0" dirty="0" smtClean="0"/>
                        <a:t>≤ 100 CDS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fr-FR" sz="2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85006861"/>
                  </a:ext>
                </a:extLst>
              </a:tr>
              <a:tr h="979628">
                <a:tc>
                  <a:txBody>
                    <a:bodyPr/>
                    <a:lstStyle/>
                    <a:p>
                      <a:pPr algn="ctr"/>
                      <a:r>
                        <a:rPr lang="en-US" sz="2800" noProof="0" dirty="0" smtClean="0"/>
                        <a:t>IME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noProof="0" dirty="0" smtClean="0"/>
                        <a:t>≤ 10 CDS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fr-FR" sz="2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79496308"/>
                  </a:ext>
                </a:extLst>
              </a:tr>
              <a:tr h="979628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Conjugation module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noProof="0" dirty="0" smtClean="0"/>
                        <a:t>≤ 100 CDS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fr-FR" sz="2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42591152"/>
                  </a:ext>
                </a:extLst>
              </a:tr>
              <a:tr h="979628">
                <a:tc>
                  <a:txBody>
                    <a:bodyPr/>
                    <a:lstStyle/>
                    <a:p>
                      <a:pPr algn="ctr"/>
                      <a:r>
                        <a:rPr lang="en-US" sz="2800" noProof="0" dirty="0" err="1" smtClean="0"/>
                        <a:t>Mobilizable</a:t>
                      </a:r>
                      <a:r>
                        <a:rPr lang="en-US" sz="2800" dirty="0" smtClean="0"/>
                        <a:t> element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noProof="0" dirty="0" smtClean="0"/>
                        <a:t>≤ 10 CDS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fr-FR" sz="2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9293597"/>
                  </a:ext>
                </a:extLst>
              </a:tr>
            </a:tbl>
          </a:graphicData>
        </a:graphic>
      </p:graphicFrame>
      <p:sp>
        <p:nvSpPr>
          <p:cNvPr id="5" name="Losange 4"/>
          <p:cNvSpPr/>
          <p:nvPr/>
        </p:nvSpPr>
        <p:spPr>
          <a:xfrm>
            <a:off x="8737848" y="6184594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Triangle isocèle 5"/>
          <p:cNvSpPr/>
          <p:nvPr/>
        </p:nvSpPr>
        <p:spPr>
          <a:xfrm>
            <a:off x="6586581" y="6186169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Rectangle 6"/>
          <p:cNvSpPr/>
          <p:nvPr/>
        </p:nvSpPr>
        <p:spPr>
          <a:xfrm>
            <a:off x="4182974" y="6186169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8" name="Espace réservé du contenu 2"/>
          <p:cNvSpPr txBox="1">
            <a:spLocks/>
          </p:cNvSpPr>
          <p:nvPr/>
        </p:nvSpPr>
        <p:spPr>
          <a:xfrm>
            <a:off x="9324444" y="6250703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9" name="Espace réservé du contenu 2"/>
          <p:cNvSpPr txBox="1">
            <a:spLocks/>
          </p:cNvSpPr>
          <p:nvPr/>
        </p:nvSpPr>
        <p:spPr>
          <a:xfrm>
            <a:off x="7223192" y="6276582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4787307" y="6250703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2323745" y="6250703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12" name="Ellipse 11"/>
          <p:cNvSpPr>
            <a:spLocks noChangeAspect="1"/>
          </p:cNvSpPr>
          <p:nvPr/>
        </p:nvSpPr>
        <p:spPr>
          <a:xfrm>
            <a:off x="1719412" y="6186169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14646"/>
          </a:xfrm>
        </p:spPr>
        <p:txBody>
          <a:bodyPr>
            <a:normAutofit/>
          </a:bodyPr>
          <a:lstStyle/>
          <a:p>
            <a:pPr algn="ctr"/>
            <a:r>
              <a:rPr lang="en-US" b="1" dirty="0" smtClean="0"/>
              <a:t>Step #7: </a:t>
            </a:r>
            <a:r>
              <a:rPr lang="en-US" b="1" dirty="0"/>
              <a:t>classification </a:t>
            </a:r>
            <a:r>
              <a:rPr lang="en-US" b="1" dirty="0" smtClean="0"/>
              <a:t>types of </a:t>
            </a:r>
            <a:r>
              <a:rPr lang="en-US" b="1" dirty="0"/>
              <a:t>ICEs / </a:t>
            </a:r>
            <a:r>
              <a:rPr lang="en-US" b="1" dirty="0" smtClean="0"/>
              <a:t>IMEs (1/2)</a:t>
            </a:r>
            <a:endParaRPr lang="en-US" b="1" noProof="0" dirty="0"/>
          </a:p>
        </p:txBody>
      </p:sp>
      <p:sp>
        <p:nvSpPr>
          <p:cNvPr id="14" name="Losange 13"/>
          <p:cNvSpPr/>
          <p:nvPr/>
        </p:nvSpPr>
        <p:spPr>
          <a:xfrm>
            <a:off x="9995013" y="227129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5" name="Triangle isocèle 14"/>
          <p:cNvSpPr/>
          <p:nvPr/>
        </p:nvSpPr>
        <p:spPr>
          <a:xfrm>
            <a:off x="8989159" y="2272080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6" name="Rectangle 15"/>
          <p:cNvSpPr/>
          <p:nvPr/>
        </p:nvSpPr>
        <p:spPr>
          <a:xfrm>
            <a:off x="8067879" y="227129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17" name="Ellipse 16"/>
          <p:cNvSpPr>
            <a:spLocks noChangeAspect="1"/>
          </p:cNvSpPr>
          <p:nvPr/>
        </p:nvSpPr>
        <p:spPr>
          <a:xfrm>
            <a:off x="7146599" y="2271292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8" name="Plus 17"/>
          <p:cNvSpPr/>
          <p:nvPr/>
        </p:nvSpPr>
        <p:spPr>
          <a:xfrm>
            <a:off x="7674739" y="2338792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9" name="Plus 18"/>
          <p:cNvSpPr/>
          <p:nvPr/>
        </p:nvSpPr>
        <p:spPr>
          <a:xfrm>
            <a:off x="8596019" y="2338792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0" name="Plus 19"/>
          <p:cNvSpPr/>
          <p:nvPr/>
        </p:nvSpPr>
        <p:spPr>
          <a:xfrm>
            <a:off x="9601872" y="2338792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1" name="Rectangle à coins arrondis 20"/>
          <p:cNvSpPr/>
          <p:nvPr/>
        </p:nvSpPr>
        <p:spPr>
          <a:xfrm>
            <a:off x="7082901" y="2176068"/>
            <a:ext cx="3561610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2" name="Losange 21"/>
          <p:cNvSpPr/>
          <p:nvPr/>
        </p:nvSpPr>
        <p:spPr>
          <a:xfrm>
            <a:off x="8445494" y="327756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3" name="Rectangle 22"/>
          <p:cNvSpPr/>
          <p:nvPr/>
        </p:nvSpPr>
        <p:spPr>
          <a:xfrm>
            <a:off x="7487857" y="3293501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24" name="Ellipse 23"/>
          <p:cNvSpPr>
            <a:spLocks noChangeAspect="1"/>
          </p:cNvSpPr>
          <p:nvPr/>
        </p:nvSpPr>
        <p:spPr>
          <a:xfrm>
            <a:off x="6530221" y="3293501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5" name="Plus 24"/>
          <p:cNvSpPr/>
          <p:nvPr/>
        </p:nvSpPr>
        <p:spPr>
          <a:xfrm>
            <a:off x="7076539" y="3361001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6" name="Plus 25"/>
          <p:cNvSpPr/>
          <p:nvPr/>
        </p:nvSpPr>
        <p:spPr>
          <a:xfrm>
            <a:off x="8034175" y="3345066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7" name="Rectangle à coins arrondis 26"/>
          <p:cNvSpPr/>
          <p:nvPr/>
        </p:nvSpPr>
        <p:spPr>
          <a:xfrm>
            <a:off x="6466523" y="3198277"/>
            <a:ext cx="2659614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8" name="Ellipse 27"/>
          <p:cNvSpPr>
            <a:spLocks noChangeAspect="1"/>
          </p:cNvSpPr>
          <p:nvPr/>
        </p:nvSpPr>
        <p:spPr>
          <a:xfrm>
            <a:off x="9830899" y="3293501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29" name="Plus 28"/>
          <p:cNvSpPr/>
          <p:nvPr/>
        </p:nvSpPr>
        <p:spPr>
          <a:xfrm>
            <a:off x="10360592" y="3361001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0" name="Rectangle à coins arrondis 29"/>
          <p:cNvSpPr/>
          <p:nvPr/>
        </p:nvSpPr>
        <p:spPr>
          <a:xfrm>
            <a:off x="9733952" y="3198277"/>
            <a:ext cx="1667318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Losange 30"/>
          <p:cNvSpPr/>
          <p:nvPr/>
        </p:nvSpPr>
        <p:spPr>
          <a:xfrm>
            <a:off x="10755286" y="3284181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32" name="Connecteur droit 31"/>
          <p:cNvCxnSpPr/>
          <p:nvPr/>
        </p:nvCxnSpPr>
        <p:spPr>
          <a:xfrm flipH="1">
            <a:off x="9307562" y="3198277"/>
            <a:ext cx="250837" cy="73044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Triangle isocèle 32"/>
          <p:cNvSpPr/>
          <p:nvPr/>
        </p:nvSpPr>
        <p:spPr>
          <a:xfrm>
            <a:off x="9421665" y="4251243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Rectangle 33"/>
          <p:cNvSpPr/>
          <p:nvPr/>
        </p:nvSpPr>
        <p:spPr>
          <a:xfrm>
            <a:off x="8500385" y="4250455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35" name="Ellipse 34"/>
          <p:cNvSpPr>
            <a:spLocks noChangeAspect="1"/>
          </p:cNvSpPr>
          <p:nvPr/>
        </p:nvSpPr>
        <p:spPr>
          <a:xfrm>
            <a:off x="7579105" y="4250455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6" name="Plus 35"/>
          <p:cNvSpPr/>
          <p:nvPr/>
        </p:nvSpPr>
        <p:spPr>
          <a:xfrm>
            <a:off x="8107245" y="4317955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Plus 36"/>
          <p:cNvSpPr/>
          <p:nvPr/>
        </p:nvSpPr>
        <p:spPr>
          <a:xfrm>
            <a:off x="9028525" y="4317955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Rectangle à coins arrondis 37"/>
          <p:cNvSpPr/>
          <p:nvPr/>
        </p:nvSpPr>
        <p:spPr>
          <a:xfrm>
            <a:off x="7515407" y="4155231"/>
            <a:ext cx="2659614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9" name="Rectangle 38"/>
          <p:cNvSpPr/>
          <p:nvPr/>
        </p:nvSpPr>
        <p:spPr>
          <a:xfrm>
            <a:off x="9099835" y="5230140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40" name="Ellipse 39"/>
          <p:cNvSpPr>
            <a:spLocks noChangeAspect="1"/>
          </p:cNvSpPr>
          <p:nvPr/>
        </p:nvSpPr>
        <p:spPr>
          <a:xfrm>
            <a:off x="8175448" y="5230140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1" name="Plus 40"/>
          <p:cNvSpPr/>
          <p:nvPr/>
        </p:nvSpPr>
        <p:spPr>
          <a:xfrm>
            <a:off x="8705141" y="5297640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2" name="Rectangle à coins arrondis 41"/>
          <p:cNvSpPr/>
          <p:nvPr/>
        </p:nvSpPr>
        <p:spPr>
          <a:xfrm>
            <a:off x="8078501" y="5134916"/>
            <a:ext cx="1667318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2109841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au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6956171"/>
              </p:ext>
            </p:extLst>
          </p:nvPr>
        </p:nvGraphicFramePr>
        <p:xfrm>
          <a:off x="202277" y="814646"/>
          <a:ext cx="11787447" cy="5250185"/>
        </p:xfrm>
        <a:graphic>
          <a:graphicData uri="http://schemas.openxmlformats.org/drawingml/2006/table">
            <a:tbl>
              <a:tblPr firstRow="1" bandRow="1">
                <a:tableStyleId>{073A0DAA-6AF3-43AB-8588-CEC1D06C72B9}</a:tableStyleId>
              </a:tblPr>
              <a:tblGrid>
                <a:gridCol w="2294311">
                  <a:extLst>
                    <a:ext uri="{9D8B030D-6E8A-4147-A177-3AD203B41FA5}">
                      <a16:colId xmlns:a16="http://schemas.microsoft.com/office/drawing/2014/main" val="1298416501"/>
                    </a:ext>
                  </a:extLst>
                </a:gridCol>
                <a:gridCol w="2324794">
                  <a:extLst>
                    <a:ext uri="{9D8B030D-6E8A-4147-A177-3AD203B41FA5}">
                      <a16:colId xmlns:a16="http://schemas.microsoft.com/office/drawing/2014/main" val="1711687198"/>
                    </a:ext>
                  </a:extLst>
                </a:gridCol>
                <a:gridCol w="7168342">
                  <a:extLst>
                    <a:ext uri="{9D8B030D-6E8A-4147-A177-3AD203B41FA5}">
                      <a16:colId xmlns:a16="http://schemas.microsoft.com/office/drawing/2014/main" val="1920280050"/>
                    </a:ext>
                  </a:extLst>
                </a:gridCol>
              </a:tblGrid>
              <a:tr h="1540373">
                <a:tc>
                  <a:txBody>
                    <a:bodyPr/>
                    <a:lstStyle/>
                    <a:p>
                      <a:pPr algn="ctr"/>
                      <a:r>
                        <a:rPr lang="fr-FR" sz="2800" dirty="0" err="1" smtClean="0"/>
                        <a:t>Element</a:t>
                      </a:r>
                      <a:r>
                        <a:rPr lang="fr-FR" sz="2800" dirty="0" smtClean="0"/>
                        <a:t> type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800" dirty="0" smtClean="0"/>
                        <a:t>Max size </a:t>
                      </a:r>
                      <a:r>
                        <a:rPr lang="fr-FR" sz="2800" dirty="0" err="1" smtClean="0"/>
                        <a:t>between</a:t>
                      </a:r>
                      <a:r>
                        <a:rPr lang="fr-FR" sz="2800" dirty="0" smtClean="0"/>
                        <a:t> </a:t>
                      </a:r>
                      <a:r>
                        <a:rPr lang="fr-FR" sz="2800" dirty="0" err="1" smtClean="0"/>
                        <a:t>two</a:t>
                      </a:r>
                      <a:r>
                        <a:rPr lang="fr-FR" sz="2800" dirty="0" smtClean="0"/>
                        <a:t> </a:t>
                      </a:r>
                      <a:r>
                        <a:rPr lang="fr-FR" sz="2800" dirty="0" err="1" smtClean="0"/>
                        <a:t>sequential</a:t>
                      </a:r>
                      <a:r>
                        <a:rPr lang="fr-FR" sz="2800" dirty="0" smtClean="0"/>
                        <a:t> </a:t>
                      </a:r>
                      <a:r>
                        <a:rPr lang="fr-FR" sz="2800" dirty="0" err="1" smtClean="0"/>
                        <a:t>SPs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sz="2800" dirty="0" err="1" smtClean="0"/>
                        <a:t>Combinations</a:t>
                      </a:r>
                      <a:r>
                        <a:rPr lang="fr-FR" sz="2800" dirty="0" smtClean="0"/>
                        <a:t> of </a:t>
                      </a:r>
                      <a:r>
                        <a:rPr lang="fr-FR" sz="2800" dirty="0" err="1" smtClean="0"/>
                        <a:t>SPs</a:t>
                      </a:r>
                      <a:endParaRPr lang="fr-FR" sz="2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515130965"/>
                  </a:ext>
                </a:extLst>
              </a:tr>
              <a:tr h="1854906">
                <a:tc>
                  <a:txBody>
                    <a:bodyPr/>
                    <a:lstStyle/>
                    <a:p>
                      <a:pPr algn="ctr"/>
                      <a:r>
                        <a:rPr lang="en-US" sz="2800" dirty="0" smtClean="0"/>
                        <a:t>Partial </a:t>
                      </a:r>
                      <a:r>
                        <a:rPr lang="en-US" sz="2800" noProof="0" dirty="0" smtClean="0"/>
                        <a:t>ICE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noProof="0" dirty="0" smtClean="0"/>
                        <a:t>≤ 100 CDS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fr-FR" sz="2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985006861"/>
                  </a:ext>
                </a:extLst>
              </a:tr>
              <a:tr h="1854906">
                <a:tc>
                  <a:txBody>
                    <a:bodyPr/>
                    <a:lstStyle/>
                    <a:p>
                      <a:pPr algn="ctr"/>
                      <a:r>
                        <a:rPr lang="en-US" sz="2800" noProof="0" dirty="0" smtClean="0"/>
                        <a:t>Other </a:t>
                      </a:r>
                      <a:r>
                        <a:rPr lang="en-US" sz="2800" dirty="0" smtClean="0"/>
                        <a:t>partial element</a:t>
                      </a:r>
                      <a:endParaRPr lang="fr-FR" sz="28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800" noProof="0" dirty="0" smtClean="0"/>
                        <a:t>≥ 10 CDS and ≤ 100 CDS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fr-FR" sz="28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079496308"/>
                  </a:ext>
                </a:extLst>
              </a:tr>
            </a:tbl>
          </a:graphicData>
        </a:graphic>
      </p:graphicFrame>
      <p:sp>
        <p:nvSpPr>
          <p:cNvPr id="5" name="Losange 4"/>
          <p:cNvSpPr/>
          <p:nvPr/>
        </p:nvSpPr>
        <p:spPr>
          <a:xfrm>
            <a:off x="8737848" y="6184594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" name="Triangle isocèle 5"/>
          <p:cNvSpPr/>
          <p:nvPr/>
        </p:nvSpPr>
        <p:spPr>
          <a:xfrm>
            <a:off x="6586581" y="6186169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Rectangle 6"/>
          <p:cNvSpPr/>
          <p:nvPr/>
        </p:nvSpPr>
        <p:spPr>
          <a:xfrm>
            <a:off x="4182974" y="6186169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8" name="Espace réservé du contenu 2"/>
          <p:cNvSpPr txBox="1">
            <a:spLocks/>
          </p:cNvSpPr>
          <p:nvPr/>
        </p:nvSpPr>
        <p:spPr>
          <a:xfrm>
            <a:off x="9324444" y="6250703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9" name="Espace réservé du contenu 2"/>
          <p:cNvSpPr txBox="1">
            <a:spLocks/>
          </p:cNvSpPr>
          <p:nvPr/>
        </p:nvSpPr>
        <p:spPr>
          <a:xfrm>
            <a:off x="7223192" y="6276582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10" name="Espace réservé du contenu 2"/>
          <p:cNvSpPr txBox="1">
            <a:spLocks/>
          </p:cNvSpPr>
          <p:nvPr/>
        </p:nvSpPr>
        <p:spPr>
          <a:xfrm>
            <a:off x="4787307" y="6250703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11" name="Espace réservé du contenu 2"/>
          <p:cNvSpPr txBox="1">
            <a:spLocks/>
          </p:cNvSpPr>
          <p:nvPr/>
        </p:nvSpPr>
        <p:spPr>
          <a:xfrm>
            <a:off x="2323745" y="6250703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12" name="Ellipse 11"/>
          <p:cNvSpPr>
            <a:spLocks noChangeAspect="1"/>
          </p:cNvSpPr>
          <p:nvPr/>
        </p:nvSpPr>
        <p:spPr>
          <a:xfrm>
            <a:off x="1719412" y="6186169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13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14646"/>
          </a:xfrm>
        </p:spPr>
        <p:txBody>
          <a:bodyPr>
            <a:normAutofit/>
          </a:bodyPr>
          <a:lstStyle/>
          <a:p>
            <a:pPr algn="ctr"/>
            <a:r>
              <a:rPr lang="en-US" b="1" dirty="0" smtClean="0"/>
              <a:t>Step #7: </a:t>
            </a:r>
            <a:r>
              <a:rPr lang="en-US" b="1" dirty="0"/>
              <a:t>classification </a:t>
            </a:r>
            <a:r>
              <a:rPr lang="en-US" b="1" dirty="0" smtClean="0"/>
              <a:t>types of </a:t>
            </a:r>
            <a:r>
              <a:rPr lang="en-US" b="1" dirty="0"/>
              <a:t>ICEs / </a:t>
            </a:r>
            <a:r>
              <a:rPr lang="en-US" b="1" dirty="0" smtClean="0"/>
              <a:t>IMEs (1/2)</a:t>
            </a:r>
            <a:endParaRPr lang="en-US" b="1" noProof="0" dirty="0"/>
          </a:p>
        </p:txBody>
      </p:sp>
      <p:sp>
        <p:nvSpPr>
          <p:cNvPr id="43" name="Losange 42"/>
          <p:cNvSpPr/>
          <p:nvPr/>
        </p:nvSpPr>
        <p:spPr>
          <a:xfrm>
            <a:off x="6900565" y="2559161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4" name="Triangle isocèle 43"/>
          <p:cNvSpPr/>
          <p:nvPr/>
        </p:nvSpPr>
        <p:spPr>
          <a:xfrm>
            <a:off x="5900642" y="2559949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5" name="Ellipse 44"/>
          <p:cNvSpPr>
            <a:spLocks noChangeAspect="1"/>
          </p:cNvSpPr>
          <p:nvPr/>
        </p:nvSpPr>
        <p:spPr>
          <a:xfrm>
            <a:off x="4985292" y="2559161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Plus 45"/>
          <p:cNvSpPr/>
          <p:nvPr/>
        </p:nvSpPr>
        <p:spPr>
          <a:xfrm>
            <a:off x="5510467" y="2626661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Plus 46"/>
          <p:cNvSpPr/>
          <p:nvPr/>
        </p:nvSpPr>
        <p:spPr>
          <a:xfrm>
            <a:off x="6510390" y="2626661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8" name="Rectangle à coins arrondis 47"/>
          <p:cNvSpPr/>
          <p:nvPr/>
        </p:nvSpPr>
        <p:spPr>
          <a:xfrm>
            <a:off x="4921594" y="2463937"/>
            <a:ext cx="2659614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9" name="Losange 48"/>
          <p:cNvSpPr/>
          <p:nvPr/>
        </p:nvSpPr>
        <p:spPr>
          <a:xfrm>
            <a:off x="6900565" y="3505577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0" name="Triangle isocèle 49"/>
          <p:cNvSpPr/>
          <p:nvPr/>
        </p:nvSpPr>
        <p:spPr>
          <a:xfrm>
            <a:off x="5894711" y="3506365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1" name="Rectangle 50"/>
          <p:cNvSpPr/>
          <p:nvPr/>
        </p:nvSpPr>
        <p:spPr>
          <a:xfrm>
            <a:off x="4973431" y="3505577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52" name="Plus 51"/>
          <p:cNvSpPr/>
          <p:nvPr/>
        </p:nvSpPr>
        <p:spPr>
          <a:xfrm>
            <a:off x="5501571" y="3573077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3" name="Plus 52"/>
          <p:cNvSpPr/>
          <p:nvPr/>
        </p:nvSpPr>
        <p:spPr>
          <a:xfrm>
            <a:off x="6507424" y="3573077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4" name="Rectangle à coins arrondis 53"/>
          <p:cNvSpPr/>
          <p:nvPr/>
        </p:nvSpPr>
        <p:spPr>
          <a:xfrm>
            <a:off x="4921594" y="3410353"/>
            <a:ext cx="2659614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Triangle isocèle 54"/>
          <p:cNvSpPr/>
          <p:nvPr/>
        </p:nvSpPr>
        <p:spPr>
          <a:xfrm>
            <a:off x="9028540" y="3506365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Ellipse 55"/>
          <p:cNvSpPr>
            <a:spLocks noChangeAspect="1"/>
          </p:cNvSpPr>
          <p:nvPr/>
        </p:nvSpPr>
        <p:spPr>
          <a:xfrm>
            <a:off x="8146439" y="3505577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Plus 56"/>
          <p:cNvSpPr/>
          <p:nvPr/>
        </p:nvSpPr>
        <p:spPr>
          <a:xfrm>
            <a:off x="8671614" y="3573077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Rectangle à coins arrondis 57"/>
          <p:cNvSpPr/>
          <p:nvPr/>
        </p:nvSpPr>
        <p:spPr>
          <a:xfrm>
            <a:off x="8049491" y="3410353"/>
            <a:ext cx="1667319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9" name="Triangle isocèle 58"/>
          <p:cNvSpPr/>
          <p:nvPr/>
        </p:nvSpPr>
        <p:spPr>
          <a:xfrm>
            <a:off x="11154983" y="3506365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Rectangle 59"/>
          <p:cNvSpPr/>
          <p:nvPr/>
        </p:nvSpPr>
        <p:spPr>
          <a:xfrm>
            <a:off x="10272882" y="3505577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1" name="Plus 60"/>
          <p:cNvSpPr/>
          <p:nvPr/>
        </p:nvSpPr>
        <p:spPr>
          <a:xfrm>
            <a:off x="10798057" y="3573077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2" name="Rectangle à coins arrondis 61"/>
          <p:cNvSpPr/>
          <p:nvPr/>
        </p:nvSpPr>
        <p:spPr>
          <a:xfrm>
            <a:off x="10175935" y="3410353"/>
            <a:ext cx="1667318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3" name="Losange 62"/>
          <p:cNvSpPr/>
          <p:nvPr/>
        </p:nvSpPr>
        <p:spPr>
          <a:xfrm>
            <a:off x="9063238" y="2559161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4" name="Triangle isocèle 63"/>
          <p:cNvSpPr/>
          <p:nvPr/>
        </p:nvSpPr>
        <p:spPr>
          <a:xfrm>
            <a:off x="8096565" y="2559949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5" name="Plus 64"/>
          <p:cNvSpPr/>
          <p:nvPr/>
        </p:nvSpPr>
        <p:spPr>
          <a:xfrm>
            <a:off x="8689688" y="2626661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6" name="Rectangle à coins arrondis 65"/>
          <p:cNvSpPr/>
          <p:nvPr/>
        </p:nvSpPr>
        <p:spPr>
          <a:xfrm>
            <a:off x="8041903" y="2463937"/>
            <a:ext cx="1667318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7" name="Triangle isocèle 66"/>
          <p:cNvSpPr/>
          <p:nvPr/>
        </p:nvSpPr>
        <p:spPr>
          <a:xfrm>
            <a:off x="10284624" y="2559949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8" name="Rectangle à coins arrondis 67"/>
          <p:cNvSpPr/>
          <p:nvPr/>
        </p:nvSpPr>
        <p:spPr>
          <a:xfrm>
            <a:off x="10199148" y="2463937"/>
            <a:ext cx="808026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69" name="Connecteur droit 68"/>
          <p:cNvCxnSpPr/>
          <p:nvPr/>
        </p:nvCxnSpPr>
        <p:spPr>
          <a:xfrm flipH="1">
            <a:off x="7693439" y="2463937"/>
            <a:ext cx="250837" cy="73044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Connecteur droit 69"/>
          <p:cNvCxnSpPr/>
          <p:nvPr/>
        </p:nvCxnSpPr>
        <p:spPr>
          <a:xfrm flipH="1">
            <a:off x="7674676" y="3410353"/>
            <a:ext cx="250837" cy="73044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Connecteur droit 70"/>
          <p:cNvCxnSpPr/>
          <p:nvPr/>
        </p:nvCxnSpPr>
        <p:spPr>
          <a:xfrm flipH="1">
            <a:off x="9821452" y="2463937"/>
            <a:ext cx="250837" cy="73044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Connecteur droit 71"/>
          <p:cNvCxnSpPr/>
          <p:nvPr/>
        </p:nvCxnSpPr>
        <p:spPr>
          <a:xfrm flipH="1">
            <a:off x="9821452" y="3410353"/>
            <a:ext cx="250837" cy="73044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Connecteur droit 72"/>
          <p:cNvCxnSpPr/>
          <p:nvPr/>
        </p:nvCxnSpPr>
        <p:spPr>
          <a:xfrm flipH="1">
            <a:off x="11163315" y="2463937"/>
            <a:ext cx="250837" cy="73044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Losange 73"/>
          <p:cNvSpPr/>
          <p:nvPr/>
        </p:nvSpPr>
        <p:spPr>
          <a:xfrm>
            <a:off x="6980805" y="4443791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5" name="Rectangle 74"/>
          <p:cNvSpPr/>
          <p:nvPr/>
        </p:nvSpPr>
        <p:spPr>
          <a:xfrm>
            <a:off x="6056418" y="4443791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76" name="Plus 75"/>
          <p:cNvSpPr/>
          <p:nvPr/>
        </p:nvSpPr>
        <p:spPr>
          <a:xfrm>
            <a:off x="6586111" y="4511291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7" name="Rectangle à coins arrondis 76"/>
          <p:cNvSpPr/>
          <p:nvPr/>
        </p:nvSpPr>
        <p:spPr>
          <a:xfrm>
            <a:off x="5959470" y="4348567"/>
            <a:ext cx="1667320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8" name="Ellipse 77"/>
          <p:cNvSpPr>
            <a:spLocks noChangeAspect="1"/>
          </p:cNvSpPr>
          <p:nvPr/>
        </p:nvSpPr>
        <p:spPr>
          <a:xfrm>
            <a:off x="8439082" y="4443791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9" name="Plus 78"/>
          <p:cNvSpPr/>
          <p:nvPr/>
        </p:nvSpPr>
        <p:spPr>
          <a:xfrm>
            <a:off x="8968775" y="4511291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0" name="Rectangle à coins arrondis 79"/>
          <p:cNvSpPr/>
          <p:nvPr/>
        </p:nvSpPr>
        <p:spPr>
          <a:xfrm>
            <a:off x="8342135" y="4348567"/>
            <a:ext cx="1667318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1" name="Losange 80"/>
          <p:cNvSpPr/>
          <p:nvPr/>
        </p:nvSpPr>
        <p:spPr>
          <a:xfrm>
            <a:off x="9363469" y="4443791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82" name="Connecteur droit 81"/>
          <p:cNvCxnSpPr/>
          <p:nvPr/>
        </p:nvCxnSpPr>
        <p:spPr>
          <a:xfrm flipH="1">
            <a:off x="7849245" y="4348567"/>
            <a:ext cx="250837" cy="73044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Rectangle 82"/>
          <p:cNvSpPr/>
          <p:nvPr/>
        </p:nvSpPr>
        <p:spPr>
          <a:xfrm>
            <a:off x="6957862" y="533524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84" name="Ellipse 83"/>
          <p:cNvSpPr>
            <a:spLocks noChangeAspect="1"/>
          </p:cNvSpPr>
          <p:nvPr/>
        </p:nvSpPr>
        <p:spPr>
          <a:xfrm>
            <a:off x="6033475" y="533524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5" name="Plus 84"/>
          <p:cNvSpPr/>
          <p:nvPr/>
        </p:nvSpPr>
        <p:spPr>
          <a:xfrm>
            <a:off x="6563168" y="5402743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6" name="Rectangle à coins arrondis 85"/>
          <p:cNvSpPr/>
          <p:nvPr/>
        </p:nvSpPr>
        <p:spPr>
          <a:xfrm>
            <a:off x="5936528" y="5240019"/>
            <a:ext cx="1667318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87" name="Connecteur droit 86"/>
          <p:cNvCxnSpPr/>
          <p:nvPr/>
        </p:nvCxnSpPr>
        <p:spPr>
          <a:xfrm flipH="1">
            <a:off x="10220990" y="4348567"/>
            <a:ext cx="250837" cy="73044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Connecteur droit 87"/>
          <p:cNvCxnSpPr/>
          <p:nvPr/>
        </p:nvCxnSpPr>
        <p:spPr>
          <a:xfrm flipH="1">
            <a:off x="7815995" y="5240019"/>
            <a:ext cx="250837" cy="730448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Losange 88"/>
          <p:cNvSpPr/>
          <p:nvPr/>
        </p:nvSpPr>
        <p:spPr>
          <a:xfrm>
            <a:off x="10290875" y="533524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0" name="Rectangle 89"/>
          <p:cNvSpPr/>
          <p:nvPr/>
        </p:nvSpPr>
        <p:spPr>
          <a:xfrm>
            <a:off x="9333238" y="533524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91" name="Ellipse 90"/>
          <p:cNvSpPr>
            <a:spLocks noChangeAspect="1"/>
          </p:cNvSpPr>
          <p:nvPr/>
        </p:nvSpPr>
        <p:spPr>
          <a:xfrm>
            <a:off x="8375602" y="533524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2" name="Plus 91"/>
          <p:cNvSpPr/>
          <p:nvPr/>
        </p:nvSpPr>
        <p:spPr>
          <a:xfrm>
            <a:off x="8921920" y="5402743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3" name="Plus 92"/>
          <p:cNvSpPr/>
          <p:nvPr/>
        </p:nvSpPr>
        <p:spPr>
          <a:xfrm>
            <a:off x="9879556" y="5402743"/>
            <a:ext cx="405000" cy="405000"/>
          </a:xfrm>
          <a:prstGeom prst="mathPlus">
            <a:avLst>
              <a:gd name="adj1" fmla="val 600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4" name="Rectangle à coins arrondis 93"/>
          <p:cNvSpPr/>
          <p:nvPr/>
        </p:nvSpPr>
        <p:spPr>
          <a:xfrm>
            <a:off x="8311904" y="5240019"/>
            <a:ext cx="2659614" cy="730448"/>
          </a:xfrm>
          <a:prstGeom prst="roundRect">
            <a:avLst/>
          </a:prstGeom>
          <a:noFill/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3316833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1205954"/>
          </a:xfrm>
        </p:spPr>
        <p:txBody>
          <a:bodyPr>
            <a:normAutofit/>
          </a:bodyPr>
          <a:lstStyle/>
          <a:p>
            <a:pPr algn="ctr"/>
            <a:r>
              <a:rPr lang="en-US" b="1" dirty="0" smtClean="0"/>
              <a:t>Test </a:t>
            </a:r>
            <a:r>
              <a:rPr lang="en-US" b="1" dirty="0" smtClean="0"/>
              <a:t>sets of </a:t>
            </a:r>
            <a:r>
              <a:rPr lang="en-US" b="1" dirty="0" smtClean="0"/>
              <a:t>124</a:t>
            </a:r>
            <a:r>
              <a:rPr lang="en-US" b="1" dirty="0" smtClean="0"/>
              <a:t> </a:t>
            </a:r>
            <a:r>
              <a:rPr lang="en-US" b="1" dirty="0"/>
              <a:t>ICEs / </a:t>
            </a:r>
            <a:r>
              <a:rPr lang="en-US" b="1" dirty="0" smtClean="0"/>
              <a:t>IMEs structures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6420" y="1205953"/>
            <a:ext cx="11479161" cy="5494391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sz="3200" dirty="0"/>
              <a:t>Manually adapted from real cases to test the algorithm on a </a:t>
            </a:r>
            <a:r>
              <a:rPr lang="en-US" sz="3200" dirty="0" smtClean="0"/>
              <a:t>variety </a:t>
            </a:r>
            <a:r>
              <a:rPr lang="en-US" sz="3200" dirty="0"/>
              <a:t>of </a:t>
            </a:r>
            <a:r>
              <a:rPr lang="en-US" sz="3200" dirty="0" smtClean="0"/>
              <a:t>compl</a:t>
            </a:r>
            <a:r>
              <a:rPr lang="en-US" sz="3200" dirty="0"/>
              <a:t>ex cases:</a:t>
            </a:r>
          </a:p>
          <a:p>
            <a:r>
              <a:rPr lang="en-US" sz="3200" dirty="0" smtClean="0"/>
              <a:t>Signatures </a:t>
            </a:r>
            <a:r>
              <a:rPr lang="en-US" sz="3200" dirty="0"/>
              <a:t>proteins : </a:t>
            </a:r>
            <a:r>
              <a:rPr lang="en-US" sz="3200" dirty="0" smtClean="0"/>
              <a:t>425</a:t>
            </a:r>
            <a:endParaRPr lang="en-US" sz="3200" dirty="0"/>
          </a:p>
          <a:p>
            <a:r>
              <a:rPr lang="en-US" sz="3200" dirty="0"/>
              <a:t>Complete ICEs: </a:t>
            </a:r>
            <a:r>
              <a:rPr lang="en-US" sz="3200" dirty="0" smtClean="0"/>
              <a:t>34</a:t>
            </a:r>
            <a:endParaRPr lang="en-US" sz="3200" dirty="0"/>
          </a:p>
          <a:p>
            <a:r>
              <a:rPr lang="en-US" sz="3200" dirty="0"/>
              <a:t>Conjugation modules: </a:t>
            </a:r>
            <a:r>
              <a:rPr lang="en-US" sz="3200" dirty="0" smtClean="0"/>
              <a:t>6</a:t>
            </a:r>
            <a:endParaRPr lang="en-US" sz="3200" dirty="0"/>
          </a:p>
          <a:p>
            <a:r>
              <a:rPr lang="en-US" sz="3200" dirty="0"/>
              <a:t>Partial ICEs: </a:t>
            </a:r>
            <a:r>
              <a:rPr lang="en-US" sz="3200" dirty="0" smtClean="0"/>
              <a:t>10</a:t>
            </a:r>
            <a:endParaRPr lang="en-US" sz="3200" dirty="0"/>
          </a:p>
          <a:p>
            <a:r>
              <a:rPr lang="en-US" sz="3200" dirty="0"/>
              <a:t>Complete IMEs: </a:t>
            </a:r>
            <a:r>
              <a:rPr lang="en-US" sz="3200" dirty="0" smtClean="0"/>
              <a:t>57</a:t>
            </a:r>
            <a:endParaRPr lang="en-US" sz="3200" dirty="0"/>
          </a:p>
          <a:p>
            <a:r>
              <a:rPr lang="en-US" sz="3200" dirty="0" err="1"/>
              <a:t>Mobilizable</a:t>
            </a:r>
            <a:r>
              <a:rPr lang="en-US" sz="3200" dirty="0"/>
              <a:t> elements (R+C &lt; 10 CDS) : </a:t>
            </a:r>
            <a:r>
              <a:rPr lang="en-US" sz="3200" dirty="0" smtClean="0"/>
              <a:t>2</a:t>
            </a:r>
            <a:endParaRPr lang="en-US" sz="3200" dirty="0"/>
          </a:p>
          <a:p>
            <a:r>
              <a:rPr lang="en-US" sz="3200" dirty="0"/>
              <a:t>Other partial elements (R+C&gt;10 CDS, R+V, V+C) : </a:t>
            </a:r>
            <a:r>
              <a:rPr lang="en-US" sz="3200" dirty="0" smtClean="0"/>
              <a:t>15</a:t>
            </a:r>
            <a:endParaRPr lang="en-US" sz="3200" dirty="0"/>
          </a:p>
          <a:p>
            <a:r>
              <a:rPr lang="en-US" sz="3200" dirty="0"/>
              <a:t>Nested elements: </a:t>
            </a:r>
            <a:r>
              <a:rPr lang="en-US" sz="3200" dirty="0" smtClean="0"/>
              <a:t>24</a:t>
            </a: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26076289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8" name="Connecteur droit 77"/>
          <p:cNvCxnSpPr/>
          <p:nvPr/>
        </p:nvCxnSpPr>
        <p:spPr>
          <a:xfrm>
            <a:off x="396815" y="3512238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Losange 5"/>
          <p:cNvSpPr/>
          <p:nvPr/>
        </p:nvSpPr>
        <p:spPr>
          <a:xfrm>
            <a:off x="8737848" y="5635951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Losange 55"/>
          <p:cNvSpPr/>
          <p:nvPr/>
        </p:nvSpPr>
        <p:spPr>
          <a:xfrm>
            <a:off x="5765025" y="324666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Losange 56"/>
          <p:cNvSpPr/>
          <p:nvPr/>
        </p:nvSpPr>
        <p:spPr>
          <a:xfrm>
            <a:off x="4769548" y="3246825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Losange 57"/>
          <p:cNvSpPr/>
          <p:nvPr/>
        </p:nvSpPr>
        <p:spPr>
          <a:xfrm>
            <a:off x="3774071" y="325186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9" name="Losange 58"/>
          <p:cNvSpPr/>
          <p:nvPr/>
        </p:nvSpPr>
        <p:spPr>
          <a:xfrm>
            <a:off x="703068" y="3238015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Losange 59"/>
          <p:cNvSpPr/>
          <p:nvPr/>
        </p:nvSpPr>
        <p:spPr>
          <a:xfrm>
            <a:off x="10826979" y="3239095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1" name="Triangle isocèle 50"/>
          <p:cNvSpPr/>
          <p:nvPr/>
        </p:nvSpPr>
        <p:spPr>
          <a:xfrm>
            <a:off x="6586581" y="5637526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2" name="Triangle isocèle 51"/>
          <p:cNvSpPr/>
          <p:nvPr/>
        </p:nvSpPr>
        <p:spPr>
          <a:xfrm>
            <a:off x="7755978" y="3248241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" name="Triangle isocèle 4"/>
          <p:cNvSpPr/>
          <p:nvPr/>
        </p:nvSpPr>
        <p:spPr>
          <a:xfrm>
            <a:off x="2694021" y="3240670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7" name="Rectangle 46"/>
          <p:cNvSpPr/>
          <p:nvPr/>
        </p:nvSpPr>
        <p:spPr>
          <a:xfrm>
            <a:off x="9831505" y="3249576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4" name="Rectangle 3"/>
          <p:cNvSpPr/>
          <p:nvPr/>
        </p:nvSpPr>
        <p:spPr>
          <a:xfrm>
            <a:off x="4182974" y="5637526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649749"/>
          </a:xfrm>
        </p:spPr>
        <p:txBody>
          <a:bodyPr/>
          <a:lstStyle/>
          <a:p>
            <a:pPr algn="ctr"/>
            <a:r>
              <a:rPr lang="en-US" b="1" dirty="0"/>
              <a:t>Input data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567559" y="1766370"/>
            <a:ext cx="11112607" cy="744832"/>
          </a:xfrm>
        </p:spPr>
        <p:txBody>
          <a:bodyPr>
            <a:normAutofit/>
          </a:bodyPr>
          <a:lstStyle/>
          <a:p>
            <a:pPr algn="ctr"/>
            <a:r>
              <a:rPr lang="en-US" sz="3200" dirty="0"/>
              <a:t>Sequence of </a:t>
            </a:r>
            <a:r>
              <a:rPr lang="en-US" sz="3200" dirty="0" smtClean="0"/>
              <a:t>signature proteins (SPs) ordered </a:t>
            </a:r>
            <a:r>
              <a:rPr lang="en-US" sz="3200" dirty="0"/>
              <a:t>on the </a:t>
            </a:r>
            <a:r>
              <a:rPr lang="en-US" sz="3200" dirty="0" smtClean="0"/>
              <a:t>genome.</a:t>
            </a:r>
            <a:endParaRPr lang="en-US" sz="3200" noProof="0" dirty="0"/>
          </a:p>
        </p:txBody>
      </p:sp>
      <p:sp>
        <p:nvSpPr>
          <p:cNvPr id="70" name="Espace réservé du contenu 2"/>
          <p:cNvSpPr txBox="1">
            <a:spLocks/>
          </p:cNvSpPr>
          <p:nvPr/>
        </p:nvSpPr>
        <p:spPr>
          <a:xfrm>
            <a:off x="9324444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71" name="Espace réservé du contenu 2"/>
          <p:cNvSpPr txBox="1">
            <a:spLocks/>
          </p:cNvSpPr>
          <p:nvPr/>
        </p:nvSpPr>
        <p:spPr>
          <a:xfrm>
            <a:off x="7223192" y="5727939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72" name="Espace réservé du contenu 2"/>
          <p:cNvSpPr txBox="1">
            <a:spLocks/>
          </p:cNvSpPr>
          <p:nvPr/>
        </p:nvSpPr>
        <p:spPr>
          <a:xfrm>
            <a:off x="4787307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73" name="Espace réservé du contenu 2"/>
          <p:cNvSpPr txBox="1">
            <a:spLocks/>
          </p:cNvSpPr>
          <p:nvPr/>
        </p:nvSpPr>
        <p:spPr>
          <a:xfrm>
            <a:off x="2323745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77" name="Ellipse 76"/>
          <p:cNvSpPr>
            <a:spLocks noChangeAspect="1"/>
          </p:cNvSpPr>
          <p:nvPr/>
        </p:nvSpPr>
        <p:spPr>
          <a:xfrm>
            <a:off x="1719412" y="5637526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9" name="Ellipse 78"/>
          <p:cNvSpPr>
            <a:spLocks noChangeAspect="1"/>
          </p:cNvSpPr>
          <p:nvPr/>
        </p:nvSpPr>
        <p:spPr>
          <a:xfrm>
            <a:off x="1698544" y="3243806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0" name="Ellipse 79"/>
          <p:cNvSpPr>
            <a:spLocks noChangeAspect="1"/>
          </p:cNvSpPr>
          <p:nvPr/>
        </p:nvSpPr>
        <p:spPr>
          <a:xfrm>
            <a:off x="8836028" y="3243806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0" name="Espace réservé du contenu 2"/>
          <p:cNvSpPr txBox="1">
            <a:spLocks/>
          </p:cNvSpPr>
          <p:nvPr/>
        </p:nvSpPr>
        <p:spPr>
          <a:xfrm>
            <a:off x="95352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315 CDSs</a:t>
            </a:r>
            <a:endParaRPr lang="fr-FR" dirty="0"/>
          </a:p>
        </p:txBody>
      </p:sp>
      <p:sp>
        <p:nvSpPr>
          <p:cNvPr id="91" name="Demi-cadre 90"/>
          <p:cNvSpPr/>
          <p:nvPr/>
        </p:nvSpPr>
        <p:spPr>
          <a:xfrm rot="2700000">
            <a:off x="120926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2" name="Espace réservé du contenu 2"/>
          <p:cNvSpPr txBox="1">
            <a:spLocks/>
          </p:cNvSpPr>
          <p:nvPr/>
        </p:nvSpPr>
        <p:spPr>
          <a:xfrm>
            <a:off x="1973479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15 CDSs</a:t>
            </a:r>
            <a:endParaRPr lang="fr-FR" dirty="0"/>
          </a:p>
        </p:txBody>
      </p:sp>
      <p:sp>
        <p:nvSpPr>
          <p:cNvPr id="93" name="Demi-cadre 92"/>
          <p:cNvSpPr/>
          <p:nvPr/>
        </p:nvSpPr>
        <p:spPr>
          <a:xfrm rot="2700000">
            <a:off x="222921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4" name="Espace réservé du contenu 2"/>
          <p:cNvSpPr txBox="1">
            <a:spLocks/>
          </p:cNvSpPr>
          <p:nvPr/>
        </p:nvSpPr>
        <p:spPr>
          <a:xfrm>
            <a:off x="299343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50 CDSs</a:t>
            </a:r>
            <a:endParaRPr lang="fr-FR" dirty="0"/>
          </a:p>
        </p:txBody>
      </p:sp>
      <p:sp>
        <p:nvSpPr>
          <p:cNvPr id="95" name="Demi-cadre 94"/>
          <p:cNvSpPr/>
          <p:nvPr/>
        </p:nvSpPr>
        <p:spPr>
          <a:xfrm rot="2700000">
            <a:off x="324916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96" name="Espace réservé du contenu 2"/>
          <p:cNvSpPr txBox="1">
            <a:spLocks/>
          </p:cNvSpPr>
          <p:nvPr/>
        </p:nvSpPr>
        <p:spPr>
          <a:xfrm>
            <a:off x="4096509" y="4071064"/>
            <a:ext cx="907568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0 CDS</a:t>
            </a:r>
            <a:endParaRPr lang="fr-FR" dirty="0"/>
          </a:p>
        </p:txBody>
      </p:sp>
      <p:sp>
        <p:nvSpPr>
          <p:cNvPr id="99" name="Demi-cadre 98"/>
          <p:cNvSpPr/>
          <p:nvPr/>
        </p:nvSpPr>
        <p:spPr>
          <a:xfrm rot="2700000">
            <a:off x="5289071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0" name="Espace réservé du contenu 2"/>
          <p:cNvSpPr txBox="1">
            <a:spLocks/>
          </p:cNvSpPr>
          <p:nvPr/>
        </p:nvSpPr>
        <p:spPr>
          <a:xfrm>
            <a:off x="605328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 CDSs</a:t>
            </a:r>
            <a:endParaRPr lang="fr-FR" dirty="0"/>
          </a:p>
        </p:txBody>
      </p:sp>
      <p:sp>
        <p:nvSpPr>
          <p:cNvPr id="101" name="Demi-cadre 100"/>
          <p:cNvSpPr/>
          <p:nvPr/>
        </p:nvSpPr>
        <p:spPr>
          <a:xfrm rot="2700000">
            <a:off x="630902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2" name="Espace réservé du contenu 2"/>
          <p:cNvSpPr txBox="1">
            <a:spLocks/>
          </p:cNvSpPr>
          <p:nvPr/>
        </p:nvSpPr>
        <p:spPr>
          <a:xfrm>
            <a:off x="7073239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22 CDSs</a:t>
            </a:r>
            <a:endParaRPr lang="fr-FR" dirty="0"/>
          </a:p>
        </p:txBody>
      </p:sp>
      <p:sp>
        <p:nvSpPr>
          <p:cNvPr id="103" name="Demi-cadre 102"/>
          <p:cNvSpPr/>
          <p:nvPr/>
        </p:nvSpPr>
        <p:spPr>
          <a:xfrm rot="2700000">
            <a:off x="732897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4" name="Espace réservé du contenu 2"/>
          <p:cNvSpPr txBox="1">
            <a:spLocks/>
          </p:cNvSpPr>
          <p:nvPr/>
        </p:nvSpPr>
        <p:spPr>
          <a:xfrm>
            <a:off x="809319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25 CDSs</a:t>
            </a:r>
            <a:endParaRPr lang="fr-FR" dirty="0"/>
          </a:p>
        </p:txBody>
      </p:sp>
      <p:sp>
        <p:nvSpPr>
          <p:cNvPr id="105" name="Demi-cadre 104"/>
          <p:cNvSpPr/>
          <p:nvPr/>
        </p:nvSpPr>
        <p:spPr>
          <a:xfrm rot="2700000">
            <a:off x="83489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6" name="Espace réservé du contenu 2"/>
          <p:cNvSpPr txBox="1">
            <a:spLocks/>
          </p:cNvSpPr>
          <p:nvPr/>
        </p:nvSpPr>
        <p:spPr>
          <a:xfrm>
            <a:off x="9113143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30 CDSs</a:t>
            </a:r>
            <a:endParaRPr lang="fr-FR" dirty="0"/>
          </a:p>
        </p:txBody>
      </p:sp>
      <p:sp>
        <p:nvSpPr>
          <p:cNvPr id="107" name="Demi-cadre 106"/>
          <p:cNvSpPr/>
          <p:nvPr/>
        </p:nvSpPr>
        <p:spPr>
          <a:xfrm rot="2700000">
            <a:off x="9368879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08" name="Espace réservé du contenu 2"/>
          <p:cNvSpPr txBox="1">
            <a:spLocks/>
          </p:cNvSpPr>
          <p:nvPr/>
        </p:nvSpPr>
        <p:spPr>
          <a:xfrm>
            <a:off x="1013309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 CDSs</a:t>
            </a:r>
            <a:endParaRPr lang="fr-FR" dirty="0"/>
          </a:p>
        </p:txBody>
      </p:sp>
      <p:sp>
        <p:nvSpPr>
          <p:cNvPr id="109" name="Demi-cadre 108"/>
          <p:cNvSpPr/>
          <p:nvPr/>
        </p:nvSpPr>
        <p:spPr>
          <a:xfrm rot="2700000">
            <a:off x="103888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111" name="Demi-cadre 110"/>
          <p:cNvSpPr/>
          <p:nvPr/>
        </p:nvSpPr>
        <p:spPr>
          <a:xfrm rot="2700000">
            <a:off x="4269113" y="3843052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46" name="Rectangle 45"/>
          <p:cNvSpPr/>
          <p:nvPr/>
        </p:nvSpPr>
        <p:spPr>
          <a:xfrm>
            <a:off x="6760501" y="3246825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44" name="Espace réservé du contenu 2"/>
          <p:cNvSpPr txBox="1">
            <a:spLocks/>
          </p:cNvSpPr>
          <p:nvPr/>
        </p:nvSpPr>
        <p:spPr>
          <a:xfrm>
            <a:off x="5111989" y="4073867"/>
            <a:ext cx="907568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/>
              <a:t>0 CDS</a:t>
            </a:r>
          </a:p>
        </p:txBody>
      </p:sp>
    </p:spTree>
    <p:extLst>
      <p:ext uri="{BB962C8B-B14F-4D97-AF65-F5344CB8AC3E}">
        <p14:creationId xmlns:p14="http://schemas.microsoft.com/office/powerpoint/2010/main" val="30281558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611739"/>
          </a:xfrm>
        </p:spPr>
        <p:txBody>
          <a:bodyPr/>
          <a:lstStyle/>
          <a:p>
            <a:pPr algn="ctr"/>
            <a:r>
              <a:rPr lang="en-US" b="1" dirty="0" smtClean="0"/>
              <a:t>Step #1: </a:t>
            </a:r>
            <a:r>
              <a:rPr lang="en-US" b="1" dirty="0"/>
              <a:t>ICEs / IMEs cannot be too large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891533" y="1409544"/>
            <a:ext cx="10826979" cy="1202731"/>
          </a:xfrm>
        </p:spPr>
        <p:txBody>
          <a:bodyPr>
            <a:normAutofit/>
          </a:bodyPr>
          <a:lstStyle/>
          <a:p>
            <a:r>
              <a:rPr lang="en-US" sz="3200" dirty="0"/>
              <a:t>T</a:t>
            </a:r>
            <a:r>
              <a:rPr lang="en-US" sz="3200" dirty="0" smtClean="0"/>
              <a:t>he </a:t>
            </a:r>
            <a:r>
              <a:rPr lang="en-US" sz="3200" dirty="0"/>
              <a:t>sequence </a:t>
            </a:r>
            <a:r>
              <a:rPr lang="en-US" sz="3200" dirty="0" smtClean="0"/>
              <a:t>is cut in segments if &gt;100 </a:t>
            </a:r>
            <a:r>
              <a:rPr lang="en-US" sz="3200" dirty="0"/>
              <a:t>CDSs between 2 successive </a:t>
            </a:r>
            <a:r>
              <a:rPr lang="en-US" sz="3200" dirty="0" smtClean="0"/>
              <a:t>SPs.</a:t>
            </a:r>
            <a:endParaRPr lang="en-US" sz="3200" noProof="0" dirty="0"/>
          </a:p>
        </p:txBody>
      </p:sp>
      <p:sp>
        <p:nvSpPr>
          <p:cNvPr id="51" name="Demi-cadre 50"/>
          <p:cNvSpPr/>
          <p:nvPr/>
        </p:nvSpPr>
        <p:spPr>
          <a:xfrm rot="2700000">
            <a:off x="4269113" y="3841485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2" name="Espace réservé du contenu 2"/>
          <p:cNvSpPr txBox="1">
            <a:spLocks/>
          </p:cNvSpPr>
          <p:nvPr/>
        </p:nvSpPr>
        <p:spPr>
          <a:xfrm>
            <a:off x="1973479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15 CDSs</a:t>
            </a:r>
            <a:endParaRPr lang="fr-FR" dirty="0"/>
          </a:p>
        </p:txBody>
      </p:sp>
      <p:sp>
        <p:nvSpPr>
          <p:cNvPr id="53" name="Demi-cadre 52"/>
          <p:cNvSpPr/>
          <p:nvPr/>
        </p:nvSpPr>
        <p:spPr>
          <a:xfrm rot="2700000">
            <a:off x="222921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4" name="Espace réservé du contenu 2"/>
          <p:cNvSpPr txBox="1">
            <a:spLocks/>
          </p:cNvSpPr>
          <p:nvPr/>
        </p:nvSpPr>
        <p:spPr>
          <a:xfrm>
            <a:off x="299343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50 CDSs</a:t>
            </a:r>
            <a:endParaRPr lang="fr-FR" dirty="0"/>
          </a:p>
        </p:txBody>
      </p:sp>
      <p:sp>
        <p:nvSpPr>
          <p:cNvPr id="55" name="Demi-cadre 54"/>
          <p:cNvSpPr/>
          <p:nvPr/>
        </p:nvSpPr>
        <p:spPr>
          <a:xfrm rot="2700000">
            <a:off x="324916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6" name="Espace réservé du contenu 2"/>
          <p:cNvSpPr txBox="1">
            <a:spLocks/>
          </p:cNvSpPr>
          <p:nvPr/>
        </p:nvSpPr>
        <p:spPr>
          <a:xfrm>
            <a:off x="96687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sz="3200" b="1" dirty="0" smtClean="0">
                <a:solidFill>
                  <a:srgbClr val="FF0000"/>
                </a:solidFill>
              </a:rPr>
              <a:t>315 CDSs</a:t>
            </a:r>
            <a:endParaRPr lang="fr-FR" sz="3200" b="1" dirty="0">
              <a:solidFill>
                <a:srgbClr val="FF0000"/>
              </a:solidFill>
            </a:endParaRPr>
          </a:p>
        </p:txBody>
      </p:sp>
      <p:sp>
        <p:nvSpPr>
          <p:cNvPr id="57" name="Demi-cadre 56"/>
          <p:cNvSpPr/>
          <p:nvPr/>
        </p:nvSpPr>
        <p:spPr>
          <a:xfrm rot="2700000">
            <a:off x="1222607" y="3841485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59" name="Demi-cadre 58"/>
          <p:cNvSpPr/>
          <p:nvPr/>
        </p:nvSpPr>
        <p:spPr>
          <a:xfrm rot="2700000">
            <a:off x="5289071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0" name="Espace réservé du contenu 2"/>
          <p:cNvSpPr txBox="1">
            <a:spLocks/>
          </p:cNvSpPr>
          <p:nvPr/>
        </p:nvSpPr>
        <p:spPr>
          <a:xfrm>
            <a:off x="6053287" y="4072632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 CDSs</a:t>
            </a:r>
            <a:endParaRPr lang="fr-FR" dirty="0"/>
          </a:p>
        </p:txBody>
      </p:sp>
      <p:sp>
        <p:nvSpPr>
          <p:cNvPr id="61" name="Demi-cadre 60"/>
          <p:cNvSpPr/>
          <p:nvPr/>
        </p:nvSpPr>
        <p:spPr>
          <a:xfrm rot="2700000">
            <a:off x="6309023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2" name="Espace réservé du contenu 2"/>
          <p:cNvSpPr txBox="1">
            <a:spLocks/>
          </p:cNvSpPr>
          <p:nvPr/>
        </p:nvSpPr>
        <p:spPr>
          <a:xfrm>
            <a:off x="7073239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22 CDSs</a:t>
            </a:r>
            <a:endParaRPr lang="fr-FR" dirty="0"/>
          </a:p>
        </p:txBody>
      </p:sp>
      <p:sp>
        <p:nvSpPr>
          <p:cNvPr id="63" name="Demi-cadre 62"/>
          <p:cNvSpPr/>
          <p:nvPr/>
        </p:nvSpPr>
        <p:spPr>
          <a:xfrm rot="2700000">
            <a:off x="7328975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4" name="Espace réservé du contenu 2"/>
          <p:cNvSpPr txBox="1">
            <a:spLocks/>
          </p:cNvSpPr>
          <p:nvPr/>
        </p:nvSpPr>
        <p:spPr>
          <a:xfrm>
            <a:off x="8093191" y="4071064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25 CDSs</a:t>
            </a:r>
            <a:endParaRPr lang="fr-FR" dirty="0"/>
          </a:p>
        </p:txBody>
      </p:sp>
      <p:sp>
        <p:nvSpPr>
          <p:cNvPr id="65" name="Demi-cadre 64"/>
          <p:cNvSpPr/>
          <p:nvPr/>
        </p:nvSpPr>
        <p:spPr>
          <a:xfrm rot="2700000">
            <a:off x="83489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6" name="Espace réservé du contenu 2"/>
          <p:cNvSpPr txBox="1">
            <a:spLocks/>
          </p:cNvSpPr>
          <p:nvPr/>
        </p:nvSpPr>
        <p:spPr>
          <a:xfrm>
            <a:off x="9113143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30 CDSs</a:t>
            </a:r>
            <a:endParaRPr lang="fr-FR" dirty="0"/>
          </a:p>
        </p:txBody>
      </p:sp>
      <p:sp>
        <p:nvSpPr>
          <p:cNvPr id="67" name="Demi-cadre 66"/>
          <p:cNvSpPr/>
          <p:nvPr/>
        </p:nvSpPr>
        <p:spPr>
          <a:xfrm rot="2700000">
            <a:off x="9368879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sp>
        <p:nvSpPr>
          <p:cNvPr id="68" name="Espace réservé du contenu 2"/>
          <p:cNvSpPr txBox="1">
            <a:spLocks/>
          </p:cNvSpPr>
          <p:nvPr/>
        </p:nvSpPr>
        <p:spPr>
          <a:xfrm>
            <a:off x="10133091" y="4069496"/>
            <a:ext cx="1051471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5 CDSs</a:t>
            </a:r>
            <a:endParaRPr lang="fr-FR" dirty="0"/>
          </a:p>
        </p:txBody>
      </p:sp>
      <p:sp>
        <p:nvSpPr>
          <p:cNvPr id="69" name="Demi-cadre 68"/>
          <p:cNvSpPr/>
          <p:nvPr/>
        </p:nvSpPr>
        <p:spPr>
          <a:xfrm rot="2700000">
            <a:off x="10388827" y="3843053"/>
            <a:ext cx="540000" cy="540000"/>
          </a:xfrm>
          <a:prstGeom prst="halfFrame">
            <a:avLst>
              <a:gd name="adj1" fmla="val 14139"/>
              <a:gd name="adj2" fmla="val 14139"/>
            </a:avLst>
          </a:prstGeom>
          <a:solidFill>
            <a:schemeClr val="tx1">
              <a:lumMod val="65000"/>
              <a:lumOff val="3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>
              <a:solidFill>
                <a:schemeClr val="tx1"/>
              </a:solidFill>
            </a:endParaRPr>
          </a:p>
        </p:txBody>
      </p:sp>
      <p:cxnSp>
        <p:nvCxnSpPr>
          <p:cNvPr id="6" name="Connecteur droit 5"/>
          <p:cNvCxnSpPr/>
          <p:nvPr/>
        </p:nvCxnSpPr>
        <p:spPr>
          <a:xfrm>
            <a:off x="1459992" y="308440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4" name="Losange 73"/>
          <p:cNvSpPr/>
          <p:nvPr/>
        </p:nvSpPr>
        <p:spPr>
          <a:xfrm>
            <a:off x="8737848" y="5635951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5" name="Triangle isocèle 74"/>
          <p:cNvSpPr/>
          <p:nvPr/>
        </p:nvSpPr>
        <p:spPr>
          <a:xfrm>
            <a:off x="6586581" y="5637526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6" name="Rectangle 75"/>
          <p:cNvSpPr/>
          <p:nvPr/>
        </p:nvSpPr>
        <p:spPr>
          <a:xfrm>
            <a:off x="4182974" y="5637526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77" name="Espace réservé du contenu 2"/>
          <p:cNvSpPr txBox="1">
            <a:spLocks/>
          </p:cNvSpPr>
          <p:nvPr/>
        </p:nvSpPr>
        <p:spPr>
          <a:xfrm>
            <a:off x="9324444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78" name="Espace réservé du contenu 2"/>
          <p:cNvSpPr txBox="1">
            <a:spLocks/>
          </p:cNvSpPr>
          <p:nvPr/>
        </p:nvSpPr>
        <p:spPr>
          <a:xfrm>
            <a:off x="7223192" y="5727939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79" name="Espace réservé du contenu 2"/>
          <p:cNvSpPr txBox="1">
            <a:spLocks/>
          </p:cNvSpPr>
          <p:nvPr/>
        </p:nvSpPr>
        <p:spPr>
          <a:xfrm>
            <a:off x="4787307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80" name="Espace réservé du contenu 2"/>
          <p:cNvSpPr txBox="1">
            <a:spLocks/>
          </p:cNvSpPr>
          <p:nvPr/>
        </p:nvSpPr>
        <p:spPr>
          <a:xfrm>
            <a:off x="2323745" y="5702060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81" name="Ellipse 80"/>
          <p:cNvSpPr>
            <a:spLocks noChangeAspect="1"/>
          </p:cNvSpPr>
          <p:nvPr/>
        </p:nvSpPr>
        <p:spPr>
          <a:xfrm>
            <a:off x="1719412" y="5637526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82" name="Connecteur droit 81"/>
          <p:cNvCxnSpPr/>
          <p:nvPr/>
        </p:nvCxnSpPr>
        <p:spPr>
          <a:xfrm>
            <a:off x="396815" y="3512238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3" name="Losange 82"/>
          <p:cNvSpPr/>
          <p:nvPr/>
        </p:nvSpPr>
        <p:spPr>
          <a:xfrm>
            <a:off x="5765025" y="324666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4" name="Losange 83"/>
          <p:cNvSpPr/>
          <p:nvPr/>
        </p:nvSpPr>
        <p:spPr>
          <a:xfrm>
            <a:off x="4769548" y="3246825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5" name="Losange 84"/>
          <p:cNvSpPr/>
          <p:nvPr/>
        </p:nvSpPr>
        <p:spPr>
          <a:xfrm>
            <a:off x="3774071" y="325186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6" name="Losange 85"/>
          <p:cNvSpPr/>
          <p:nvPr/>
        </p:nvSpPr>
        <p:spPr>
          <a:xfrm>
            <a:off x="703068" y="3238015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7" name="Losange 86"/>
          <p:cNvSpPr/>
          <p:nvPr/>
        </p:nvSpPr>
        <p:spPr>
          <a:xfrm>
            <a:off x="10826979" y="3239095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8" name="Triangle isocèle 87"/>
          <p:cNvSpPr/>
          <p:nvPr/>
        </p:nvSpPr>
        <p:spPr>
          <a:xfrm>
            <a:off x="7755978" y="3248241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9" name="Triangle isocèle 88"/>
          <p:cNvSpPr/>
          <p:nvPr/>
        </p:nvSpPr>
        <p:spPr>
          <a:xfrm>
            <a:off x="2694021" y="3240670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0" name="Rectangle 89"/>
          <p:cNvSpPr/>
          <p:nvPr/>
        </p:nvSpPr>
        <p:spPr>
          <a:xfrm>
            <a:off x="9831505" y="3249576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91" name="Ellipse 90"/>
          <p:cNvSpPr>
            <a:spLocks noChangeAspect="1"/>
          </p:cNvSpPr>
          <p:nvPr/>
        </p:nvSpPr>
        <p:spPr>
          <a:xfrm>
            <a:off x="1698544" y="3243806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2" name="Ellipse 91"/>
          <p:cNvSpPr>
            <a:spLocks noChangeAspect="1"/>
          </p:cNvSpPr>
          <p:nvPr/>
        </p:nvSpPr>
        <p:spPr>
          <a:xfrm>
            <a:off x="8836028" y="3243806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93" name="Rectangle 92"/>
          <p:cNvSpPr/>
          <p:nvPr/>
        </p:nvSpPr>
        <p:spPr>
          <a:xfrm>
            <a:off x="6760501" y="3246825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94" name="Espace réservé du contenu 2"/>
          <p:cNvSpPr txBox="1">
            <a:spLocks/>
          </p:cNvSpPr>
          <p:nvPr/>
        </p:nvSpPr>
        <p:spPr>
          <a:xfrm>
            <a:off x="4096509" y="4071064"/>
            <a:ext cx="907568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 smtClean="0"/>
              <a:t>0 CDS</a:t>
            </a:r>
            <a:endParaRPr lang="fr-FR" dirty="0"/>
          </a:p>
        </p:txBody>
      </p:sp>
      <p:sp>
        <p:nvSpPr>
          <p:cNvPr id="95" name="Espace réservé du contenu 2"/>
          <p:cNvSpPr txBox="1">
            <a:spLocks/>
          </p:cNvSpPr>
          <p:nvPr/>
        </p:nvSpPr>
        <p:spPr>
          <a:xfrm>
            <a:off x="5111989" y="4073867"/>
            <a:ext cx="907568" cy="93963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None/>
            </a:pPr>
            <a:r>
              <a:rPr lang="fr-FR" dirty="0"/>
              <a:t>0 CDS</a:t>
            </a:r>
          </a:p>
        </p:txBody>
      </p:sp>
    </p:spTree>
    <p:extLst>
      <p:ext uri="{BB962C8B-B14F-4D97-AF65-F5344CB8AC3E}">
        <p14:creationId xmlns:p14="http://schemas.microsoft.com/office/powerpoint/2010/main" val="24614249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12192000" cy="1529255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Step </a:t>
            </a:r>
            <a:r>
              <a:rPr lang="en-US" b="1" dirty="0" smtClean="0"/>
              <a:t>#2 </a:t>
            </a:r>
            <a:r>
              <a:rPr lang="en-US" b="1" dirty="0"/>
              <a:t>: </a:t>
            </a:r>
            <a:r>
              <a:rPr lang="en-US" b="1" dirty="0" smtClean="0"/>
              <a:t>build anchors based on sequential SPs from the conjugation module</a:t>
            </a:r>
            <a:endParaRPr lang="en-US" b="1" noProof="0" dirty="0"/>
          </a:p>
        </p:txBody>
      </p:sp>
      <p:sp>
        <p:nvSpPr>
          <p:cNvPr id="5" name="Espace réservé du contenu 2"/>
          <p:cNvSpPr>
            <a:spLocks noGrp="1"/>
          </p:cNvSpPr>
          <p:nvPr>
            <p:ph idx="1"/>
          </p:nvPr>
        </p:nvSpPr>
        <p:spPr>
          <a:xfrm>
            <a:off x="70945" y="1529255"/>
            <a:ext cx="12050110" cy="5328745"/>
          </a:xfrm>
        </p:spPr>
        <p:txBody>
          <a:bodyPr>
            <a:noAutofit/>
          </a:bodyPr>
          <a:lstStyle/>
          <a:p>
            <a:r>
              <a:rPr lang="en-US" sz="3000" dirty="0" smtClean="0"/>
              <a:t>At first, only sequential SPs are considered to build anchors. Building of non-sequential structures (i.e. nested structures) will be dealt with subsequently (merging of anchors).</a:t>
            </a:r>
          </a:p>
          <a:p>
            <a:r>
              <a:rPr lang="en-US" sz="3000" dirty="0" smtClean="0"/>
              <a:t>SPs </a:t>
            </a:r>
            <a:r>
              <a:rPr lang="en-US" sz="3000" dirty="0"/>
              <a:t>from the conjugation module </a:t>
            </a:r>
            <a:r>
              <a:rPr lang="en-US" sz="3000" dirty="0" smtClean="0"/>
              <a:t>used </a:t>
            </a:r>
            <a:r>
              <a:rPr lang="en-US" sz="3000" dirty="0"/>
              <a:t>to build anchors </a:t>
            </a:r>
            <a:r>
              <a:rPr lang="en-US" sz="3000" dirty="0" smtClean="0"/>
              <a:t>are relaxase</a:t>
            </a:r>
            <a:r>
              <a:rPr lang="en-US" sz="3000" dirty="0"/>
              <a:t>, coupling, and </a:t>
            </a:r>
            <a:r>
              <a:rPr lang="en-US" sz="3000" dirty="0" smtClean="0"/>
              <a:t>virB4. They </a:t>
            </a:r>
            <a:r>
              <a:rPr lang="en-US" sz="3000" dirty="0"/>
              <a:t>are quite specific of ICEs / IMEs </a:t>
            </a:r>
            <a:r>
              <a:rPr lang="en-US" sz="3000" dirty="0" smtClean="0"/>
              <a:t>conjugation </a:t>
            </a:r>
            <a:r>
              <a:rPr lang="en-US" sz="3000" dirty="0"/>
              <a:t>modules if they are found in combination with at least one other SP within a short genomic region (&lt;100kb</a:t>
            </a:r>
            <a:r>
              <a:rPr lang="en-US" sz="3000" dirty="0" smtClean="0"/>
              <a:t>).</a:t>
            </a:r>
          </a:p>
          <a:p>
            <a:r>
              <a:rPr lang="en-US" sz="3000" noProof="0" dirty="0" smtClean="0"/>
              <a:t>Integrases are not part of the conjugation module and are </a:t>
            </a:r>
            <a:r>
              <a:rPr lang="en-US" sz="3000" dirty="0" smtClean="0"/>
              <a:t>less </a:t>
            </a:r>
            <a:r>
              <a:rPr lang="en-US" sz="3000" dirty="0"/>
              <a:t>specific </a:t>
            </a:r>
            <a:r>
              <a:rPr lang="en-US" sz="3000" dirty="0" smtClean="0"/>
              <a:t>of </a:t>
            </a:r>
            <a:r>
              <a:rPr lang="en-US" sz="3000" dirty="0"/>
              <a:t>ICEs / </a:t>
            </a:r>
            <a:r>
              <a:rPr lang="en-US" sz="3000" dirty="0" smtClean="0"/>
              <a:t>IMEs </a:t>
            </a:r>
            <a:r>
              <a:rPr lang="en-US" sz="3000" dirty="0"/>
              <a:t>structures</a:t>
            </a:r>
            <a:r>
              <a:rPr lang="en-US" sz="3000" dirty="0" smtClean="0"/>
              <a:t> as they may also relate to </a:t>
            </a:r>
            <a:r>
              <a:rPr lang="en-US" sz="3000" dirty="0"/>
              <a:t>other mobile elements (i.e. prophages for Tyr or </a:t>
            </a:r>
            <a:r>
              <a:rPr lang="en-US" sz="3000" dirty="0" err="1"/>
              <a:t>Ser</a:t>
            </a:r>
            <a:r>
              <a:rPr lang="en-US" sz="3000" dirty="0"/>
              <a:t>, transposons or IS for DDE). Integrase are always </a:t>
            </a:r>
            <a:r>
              <a:rPr lang="en-US" sz="3000" dirty="0" smtClean="0"/>
              <a:t>found at </a:t>
            </a:r>
            <a:r>
              <a:rPr lang="en-US" sz="3000" dirty="0"/>
              <a:t>the border of the mobile element and are dealt with </a:t>
            </a:r>
            <a:r>
              <a:rPr lang="en-US" sz="3000" dirty="0" smtClean="0"/>
              <a:t>at a latter stage.</a:t>
            </a:r>
            <a:endParaRPr lang="en-US" sz="3000" noProof="0" dirty="0"/>
          </a:p>
        </p:txBody>
      </p:sp>
    </p:spTree>
    <p:extLst>
      <p:ext uri="{BB962C8B-B14F-4D97-AF65-F5344CB8AC3E}">
        <p14:creationId xmlns:p14="http://schemas.microsoft.com/office/powerpoint/2010/main" val="101461603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838200" y="0"/>
            <a:ext cx="10515600" cy="1462346"/>
          </a:xfrm>
        </p:spPr>
        <p:txBody>
          <a:bodyPr/>
          <a:lstStyle/>
          <a:p>
            <a:pPr algn="ctr"/>
            <a:r>
              <a:rPr lang="en-US" b="1" dirty="0"/>
              <a:t>Step </a:t>
            </a:r>
            <a:r>
              <a:rPr lang="en-US" b="1" dirty="0" smtClean="0"/>
              <a:t>#2.1 </a:t>
            </a:r>
            <a:r>
              <a:rPr lang="en-US" b="1" dirty="0"/>
              <a:t>: rules for creating </a:t>
            </a:r>
            <a:r>
              <a:rPr lang="en-US" b="1" dirty="0" smtClean="0"/>
              <a:t>an anchor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141890" y="1974038"/>
            <a:ext cx="12050110" cy="1604737"/>
          </a:xfrm>
        </p:spPr>
        <p:txBody>
          <a:bodyPr>
            <a:noAutofit/>
          </a:bodyPr>
          <a:lstStyle/>
          <a:p>
            <a:pPr marL="0" indent="0">
              <a:lnSpc>
                <a:spcPct val="100000"/>
              </a:lnSpc>
              <a:buNone/>
            </a:pPr>
            <a:r>
              <a:rPr lang="en-US" sz="3000" dirty="0"/>
              <a:t>The sequence is scanned from left to right (       </a:t>
            </a:r>
            <a:r>
              <a:rPr lang="en-US" sz="3000" dirty="0" smtClean="0"/>
              <a:t>). When </a:t>
            </a:r>
            <a:r>
              <a:rPr lang="en-US" sz="3000" dirty="0"/>
              <a:t>either one of the </a:t>
            </a:r>
            <a:r>
              <a:rPr lang="en-US" sz="3000" dirty="0" smtClean="0"/>
              <a:t>conjugation </a:t>
            </a:r>
            <a:r>
              <a:rPr lang="en-US" sz="3000" dirty="0"/>
              <a:t>module SPs (relaxase, coupling, or virB4) is found, the anchor starts (        ).</a:t>
            </a:r>
          </a:p>
        </p:txBody>
      </p:sp>
      <p:cxnSp>
        <p:nvCxnSpPr>
          <p:cNvPr id="26" name="Connecteur droit 25"/>
          <p:cNvCxnSpPr/>
          <p:nvPr/>
        </p:nvCxnSpPr>
        <p:spPr>
          <a:xfrm>
            <a:off x="143538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Connecteur droit avec flèche 29"/>
          <p:cNvCxnSpPr/>
          <p:nvPr/>
        </p:nvCxnSpPr>
        <p:spPr>
          <a:xfrm>
            <a:off x="6962511" y="2273213"/>
            <a:ext cx="529961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necteur droit avec flèche 31"/>
          <p:cNvCxnSpPr/>
          <p:nvPr/>
        </p:nvCxnSpPr>
        <p:spPr>
          <a:xfrm>
            <a:off x="330315" y="4845892"/>
            <a:ext cx="1318644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Flèche droite 34"/>
          <p:cNvSpPr/>
          <p:nvPr/>
        </p:nvSpPr>
        <p:spPr>
          <a:xfrm>
            <a:off x="1715460" y="4456422"/>
            <a:ext cx="540000" cy="802643"/>
          </a:xfrm>
          <a:prstGeom prst="rightArrow">
            <a:avLst>
              <a:gd name="adj1" fmla="val 62427"/>
              <a:gd name="adj2" fmla="val 43786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0" name="Flèche droite 39"/>
          <p:cNvSpPr/>
          <p:nvPr/>
        </p:nvSpPr>
        <p:spPr>
          <a:xfrm>
            <a:off x="1378959" y="2789497"/>
            <a:ext cx="540000" cy="802643"/>
          </a:xfrm>
          <a:prstGeom prst="rightArrow">
            <a:avLst>
              <a:gd name="adj1" fmla="val 62427"/>
              <a:gd name="adj2" fmla="val 43786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31" name="Losange 30"/>
          <p:cNvSpPr/>
          <p:nvPr/>
        </p:nvSpPr>
        <p:spPr>
          <a:xfrm>
            <a:off x="8737848" y="626770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4" name="Triangle isocèle 33"/>
          <p:cNvSpPr/>
          <p:nvPr/>
        </p:nvSpPr>
        <p:spPr>
          <a:xfrm>
            <a:off x="6586581" y="6269284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6" name="Rectangle 45"/>
          <p:cNvSpPr/>
          <p:nvPr/>
        </p:nvSpPr>
        <p:spPr>
          <a:xfrm>
            <a:off x="4182974" y="6269284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47" name="Espace réservé du contenu 2"/>
          <p:cNvSpPr txBox="1">
            <a:spLocks/>
          </p:cNvSpPr>
          <p:nvPr/>
        </p:nvSpPr>
        <p:spPr>
          <a:xfrm>
            <a:off x="9324444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48" name="Espace réservé du contenu 2"/>
          <p:cNvSpPr txBox="1">
            <a:spLocks/>
          </p:cNvSpPr>
          <p:nvPr/>
        </p:nvSpPr>
        <p:spPr>
          <a:xfrm>
            <a:off x="7223192" y="6359697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9" name="Espace réservé du contenu 2"/>
          <p:cNvSpPr txBox="1">
            <a:spLocks/>
          </p:cNvSpPr>
          <p:nvPr/>
        </p:nvSpPr>
        <p:spPr>
          <a:xfrm>
            <a:off x="4787307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50" name="Espace réservé du contenu 2"/>
          <p:cNvSpPr txBox="1">
            <a:spLocks/>
          </p:cNvSpPr>
          <p:nvPr/>
        </p:nvSpPr>
        <p:spPr>
          <a:xfrm>
            <a:off x="2323745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51" name="Ellipse 50"/>
          <p:cNvSpPr>
            <a:spLocks noChangeAspect="1"/>
          </p:cNvSpPr>
          <p:nvPr/>
        </p:nvSpPr>
        <p:spPr>
          <a:xfrm>
            <a:off x="1719412" y="6269284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2" name="Connecteur droit 51"/>
          <p:cNvCxnSpPr/>
          <p:nvPr/>
        </p:nvCxnSpPr>
        <p:spPr>
          <a:xfrm>
            <a:off x="363565" y="5640285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Losange 52"/>
          <p:cNvSpPr/>
          <p:nvPr/>
        </p:nvSpPr>
        <p:spPr>
          <a:xfrm>
            <a:off x="5731775" y="537471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4" name="Losange 53"/>
          <p:cNvSpPr/>
          <p:nvPr/>
        </p:nvSpPr>
        <p:spPr>
          <a:xfrm>
            <a:off x="4736298" y="537487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Losange 54"/>
          <p:cNvSpPr/>
          <p:nvPr/>
        </p:nvSpPr>
        <p:spPr>
          <a:xfrm>
            <a:off x="3740821" y="537991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Losange 55"/>
          <p:cNvSpPr/>
          <p:nvPr/>
        </p:nvSpPr>
        <p:spPr>
          <a:xfrm>
            <a:off x="669818" y="536606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Losange 56"/>
          <p:cNvSpPr/>
          <p:nvPr/>
        </p:nvSpPr>
        <p:spPr>
          <a:xfrm>
            <a:off x="10793729" y="536714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Triangle isocèle 57"/>
          <p:cNvSpPr/>
          <p:nvPr/>
        </p:nvSpPr>
        <p:spPr>
          <a:xfrm>
            <a:off x="7722728" y="5376288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9" name="Triangle isocèle 58"/>
          <p:cNvSpPr/>
          <p:nvPr/>
        </p:nvSpPr>
        <p:spPr>
          <a:xfrm>
            <a:off x="2660771" y="5368717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Rectangle 59"/>
          <p:cNvSpPr/>
          <p:nvPr/>
        </p:nvSpPr>
        <p:spPr>
          <a:xfrm>
            <a:off x="9798255" y="537762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1" name="Ellipse 60"/>
          <p:cNvSpPr>
            <a:spLocks noChangeAspect="1"/>
          </p:cNvSpPr>
          <p:nvPr/>
        </p:nvSpPr>
        <p:spPr>
          <a:xfrm>
            <a:off x="1665294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2" name="Ellipse 61"/>
          <p:cNvSpPr>
            <a:spLocks noChangeAspect="1"/>
          </p:cNvSpPr>
          <p:nvPr/>
        </p:nvSpPr>
        <p:spPr>
          <a:xfrm>
            <a:off x="8802778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3" name="Rectangle 62"/>
          <p:cNvSpPr/>
          <p:nvPr/>
        </p:nvSpPr>
        <p:spPr>
          <a:xfrm>
            <a:off x="6727251" y="537487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41982147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Step #</a:t>
            </a:r>
            <a:r>
              <a:rPr lang="en-US" b="1" dirty="0" smtClean="0"/>
              <a:t>2.2: </a:t>
            </a:r>
            <a:r>
              <a:rPr lang="en-US" b="1" dirty="0"/>
              <a:t>extension </a:t>
            </a:r>
            <a:r>
              <a:rPr lang="en-US" b="1" dirty="0" smtClean="0"/>
              <a:t>of anchor from left to right (1/2)</a:t>
            </a:r>
            <a:endParaRPr lang="en-US" b="1" noProof="0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03566" y="1230855"/>
            <a:ext cx="11816369" cy="324226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000" dirty="0"/>
              <a:t>The sequence </a:t>
            </a:r>
            <a:r>
              <a:rPr lang="en-US" sz="3000" dirty="0" smtClean="0"/>
              <a:t>continues to be </a:t>
            </a:r>
            <a:r>
              <a:rPr lang="en-US" sz="3000" dirty="0"/>
              <a:t>scanned from left to right. </a:t>
            </a:r>
            <a:r>
              <a:rPr lang="en-US" sz="3000" dirty="0" smtClean="0"/>
              <a:t>An </a:t>
            </a:r>
            <a:r>
              <a:rPr lang="en-US" sz="3000" dirty="0"/>
              <a:t>ICE / IME </a:t>
            </a:r>
            <a:r>
              <a:rPr lang="en-US" sz="3000" dirty="0" smtClean="0"/>
              <a:t>anchor </a:t>
            </a:r>
            <a:r>
              <a:rPr lang="en-US" sz="3000" dirty="0"/>
              <a:t>cannot contains (conditions for stopping the extension</a:t>
            </a:r>
            <a:r>
              <a:rPr lang="en-US" sz="3000" dirty="0" smtClean="0"/>
              <a:t>):</a:t>
            </a:r>
            <a:endParaRPr lang="en-US" sz="3000" noProof="0" dirty="0" smtClean="0"/>
          </a:p>
          <a:p>
            <a:r>
              <a:rPr lang="en-US" sz="3000" dirty="0"/>
              <a:t>2 </a:t>
            </a:r>
            <a:r>
              <a:rPr lang="en-US" sz="3000" dirty="0" smtClean="0"/>
              <a:t>SPs separated </a:t>
            </a:r>
            <a:r>
              <a:rPr lang="en-US" sz="3000" dirty="0"/>
              <a:t>from more than 100 CDSs (step </a:t>
            </a:r>
            <a:r>
              <a:rPr lang="en-US" sz="3000" dirty="0" smtClean="0"/>
              <a:t>#1).</a:t>
            </a:r>
          </a:p>
          <a:p>
            <a:r>
              <a:rPr lang="en-US" sz="3000" dirty="0"/>
              <a:t>2 </a:t>
            </a:r>
            <a:r>
              <a:rPr lang="en-US" sz="3000" dirty="0" smtClean="0"/>
              <a:t>virB4 </a:t>
            </a:r>
            <a:r>
              <a:rPr lang="en-US" sz="3000" dirty="0"/>
              <a:t>or </a:t>
            </a:r>
            <a:r>
              <a:rPr lang="en-US" sz="3000" dirty="0" smtClean="0"/>
              <a:t>2 coupling</a:t>
            </a:r>
          </a:p>
          <a:p>
            <a:r>
              <a:rPr lang="en-US" sz="3000" dirty="0" smtClean="0"/>
              <a:t>2 relaxase unless they </a:t>
            </a:r>
            <a:r>
              <a:rPr lang="en-US" sz="3000" dirty="0"/>
              <a:t>are adjacent on the </a:t>
            </a:r>
            <a:r>
              <a:rPr lang="en-US" sz="3000" dirty="0" smtClean="0"/>
              <a:t>genome or separated by one CDS.</a:t>
            </a:r>
            <a:endParaRPr lang="en-US" sz="3000" noProof="0" dirty="0" smtClean="0"/>
          </a:p>
        </p:txBody>
      </p:sp>
      <p:cxnSp>
        <p:nvCxnSpPr>
          <p:cNvPr id="52" name="Connecteur droit 51"/>
          <p:cNvCxnSpPr/>
          <p:nvPr/>
        </p:nvCxnSpPr>
        <p:spPr>
          <a:xfrm>
            <a:off x="143538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Multiplication 34"/>
          <p:cNvSpPr/>
          <p:nvPr/>
        </p:nvSpPr>
        <p:spPr>
          <a:xfrm>
            <a:off x="3144302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Flèche droite 39"/>
          <p:cNvSpPr/>
          <p:nvPr/>
        </p:nvSpPr>
        <p:spPr>
          <a:xfrm>
            <a:off x="1715459" y="4456422"/>
            <a:ext cx="1552391" cy="802643"/>
          </a:xfrm>
          <a:prstGeom prst="rightArrow">
            <a:avLst>
              <a:gd name="adj1" fmla="val 62427"/>
              <a:gd name="adj2" fmla="val 43786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30" name="Losange 29"/>
          <p:cNvSpPr/>
          <p:nvPr/>
        </p:nvSpPr>
        <p:spPr>
          <a:xfrm>
            <a:off x="8737848" y="626770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Triangle isocèle 30"/>
          <p:cNvSpPr/>
          <p:nvPr/>
        </p:nvSpPr>
        <p:spPr>
          <a:xfrm>
            <a:off x="6586581" y="6269284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Rectangle 31"/>
          <p:cNvSpPr/>
          <p:nvPr/>
        </p:nvSpPr>
        <p:spPr>
          <a:xfrm>
            <a:off x="4182974" y="6269284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34" name="Espace réservé du contenu 2"/>
          <p:cNvSpPr txBox="1">
            <a:spLocks/>
          </p:cNvSpPr>
          <p:nvPr/>
        </p:nvSpPr>
        <p:spPr>
          <a:xfrm>
            <a:off x="9324444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7223192" y="6359697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7" name="Espace réservé du contenu 2"/>
          <p:cNvSpPr txBox="1">
            <a:spLocks/>
          </p:cNvSpPr>
          <p:nvPr/>
        </p:nvSpPr>
        <p:spPr>
          <a:xfrm>
            <a:off x="4787307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48" name="Espace réservé du contenu 2"/>
          <p:cNvSpPr txBox="1">
            <a:spLocks/>
          </p:cNvSpPr>
          <p:nvPr/>
        </p:nvSpPr>
        <p:spPr>
          <a:xfrm>
            <a:off x="2323745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49" name="Ellipse 48"/>
          <p:cNvSpPr>
            <a:spLocks noChangeAspect="1"/>
          </p:cNvSpPr>
          <p:nvPr/>
        </p:nvSpPr>
        <p:spPr>
          <a:xfrm>
            <a:off x="1719412" y="6269284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76" name="Connecteur droit 75"/>
          <p:cNvCxnSpPr/>
          <p:nvPr/>
        </p:nvCxnSpPr>
        <p:spPr>
          <a:xfrm>
            <a:off x="363565" y="5640285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7" name="Losange 76"/>
          <p:cNvSpPr/>
          <p:nvPr/>
        </p:nvSpPr>
        <p:spPr>
          <a:xfrm>
            <a:off x="5731775" y="537471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8" name="Losange 77"/>
          <p:cNvSpPr/>
          <p:nvPr/>
        </p:nvSpPr>
        <p:spPr>
          <a:xfrm>
            <a:off x="4736298" y="537487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9" name="Losange 78"/>
          <p:cNvSpPr/>
          <p:nvPr/>
        </p:nvSpPr>
        <p:spPr>
          <a:xfrm>
            <a:off x="3740821" y="537991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0" name="Losange 79"/>
          <p:cNvSpPr/>
          <p:nvPr/>
        </p:nvSpPr>
        <p:spPr>
          <a:xfrm>
            <a:off x="669818" y="536606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1" name="Losange 80"/>
          <p:cNvSpPr/>
          <p:nvPr/>
        </p:nvSpPr>
        <p:spPr>
          <a:xfrm>
            <a:off x="10793729" y="536714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2" name="Triangle isocèle 81"/>
          <p:cNvSpPr/>
          <p:nvPr/>
        </p:nvSpPr>
        <p:spPr>
          <a:xfrm>
            <a:off x="7722728" y="5376288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3" name="Triangle isocèle 82"/>
          <p:cNvSpPr/>
          <p:nvPr/>
        </p:nvSpPr>
        <p:spPr>
          <a:xfrm>
            <a:off x="2660771" y="5368717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4" name="Rectangle 83"/>
          <p:cNvSpPr/>
          <p:nvPr/>
        </p:nvSpPr>
        <p:spPr>
          <a:xfrm>
            <a:off x="9798255" y="537762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85" name="Ellipse 84"/>
          <p:cNvSpPr>
            <a:spLocks noChangeAspect="1"/>
          </p:cNvSpPr>
          <p:nvPr/>
        </p:nvSpPr>
        <p:spPr>
          <a:xfrm>
            <a:off x="1665294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6" name="Ellipse 85"/>
          <p:cNvSpPr>
            <a:spLocks noChangeAspect="1"/>
          </p:cNvSpPr>
          <p:nvPr/>
        </p:nvSpPr>
        <p:spPr>
          <a:xfrm>
            <a:off x="8802778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87" name="Rectangle 86"/>
          <p:cNvSpPr/>
          <p:nvPr/>
        </p:nvSpPr>
        <p:spPr>
          <a:xfrm>
            <a:off x="6727251" y="537487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94172845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03566" y="881487"/>
            <a:ext cx="11988434" cy="3590433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000" dirty="0" smtClean="0"/>
              <a:t>An </a:t>
            </a:r>
            <a:r>
              <a:rPr lang="en-US" sz="3000" dirty="0"/>
              <a:t>ICE / IME </a:t>
            </a:r>
            <a:r>
              <a:rPr lang="en-US" sz="3000" dirty="0" smtClean="0"/>
              <a:t>anchor </a:t>
            </a:r>
            <a:r>
              <a:rPr lang="en-US" sz="3000" dirty="0"/>
              <a:t>cannot contain </a:t>
            </a:r>
            <a:r>
              <a:rPr lang="en-US" sz="3000" dirty="0" smtClean="0"/>
              <a:t>(conditions for stopping the </a:t>
            </a:r>
            <a:r>
              <a:rPr lang="en-US" sz="3000" dirty="0"/>
              <a:t>extension</a:t>
            </a:r>
            <a:r>
              <a:rPr lang="en-US" sz="3000" dirty="0" smtClean="0"/>
              <a:t>):</a:t>
            </a:r>
            <a:endParaRPr lang="en-US" sz="3000" noProof="0" dirty="0" smtClean="0"/>
          </a:p>
          <a:p>
            <a:r>
              <a:rPr lang="en-US" sz="3000" dirty="0" smtClean="0"/>
              <a:t>SPs of different families </a:t>
            </a:r>
            <a:r>
              <a:rPr lang="en-US" sz="3000" noProof="0" dirty="0" smtClean="0"/>
              <a:t>(i.e. </a:t>
            </a:r>
            <a:r>
              <a:rPr lang="en-US" sz="4000" b="1" noProof="0" dirty="0" smtClean="0"/>
              <a:t>*</a:t>
            </a:r>
            <a:r>
              <a:rPr lang="en-US" sz="3000" noProof="0" dirty="0" smtClean="0"/>
              <a:t> = ICESt3, </a:t>
            </a:r>
            <a:r>
              <a:rPr lang="en-US" sz="4000" b="1" dirty="0"/>
              <a:t>¤</a:t>
            </a:r>
            <a:r>
              <a:rPr lang="en-US" sz="3000" noProof="0" dirty="0" smtClean="0"/>
              <a:t> = Tn916). Families of ICEs and IMEs are curated known elements in </a:t>
            </a:r>
            <a:r>
              <a:rPr lang="en-US" sz="3000" i="1" noProof="0" dirty="0" smtClean="0"/>
              <a:t>Streptococcus</a:t>
            </a:r>
            <a:r>
              <a:rPr lang="en-US" sz="3000" noProof="0" dirty="0" smtClean="0"/>
              <a:t>. </a:t>
            </a:r>
            <a:r>
              <a:rPr lang="en-US" sz="3000" noProof="0" dirty="0" err="1" smtClean="0"/>
              <a:t>BlastP</a:t>
            </a:r>
            <a:r>
              <a:rPr lang="en-US" sz="3000" noProof="0" dirty="0" smtClean="0"/>
              <a:t> hits of the same family are preferably grouped within an anchor </a:t>
            </a:r>
            <a:r>
              <a:rPr lang="en-US" sz="3000" dirty="0"/>
              <a:t>while </a:t>
            </a:r>
            <a:r>
              <a:rPr lang="en-US" sz="3000" dirty="0" err="1"/>
              <a:t>BlastP</a:t>
            </a:r>
            <a:r>
              <a:rPr lang="en-US" sz="3000" dirty="0"/>
              <a:t> hits of </a:t>
            </a:r>
            <a:r>
              <a:rPr lang="en-US" sz="3000" dirty="0" smtClean="0"/>
              <a:t>different families </a:t>
            </a:r>
            <a:r>
              <a:rPr lang="en-US" sz="3000" dirty="0"/>
              <a:t>are </a:t>
            </a:r>
            <a:r>
              <a:rPr lang="en-US" sz="3000" dirty="0" smtClean="0"/>
              <a:t>separated. </a:t>
            </a:r>
            <a:r>
              <a:rPr lang="en-US" sz="3000" noProof="0" dirty="0" smtClean="0"/>
              <a:t>SPs </a:t>
            </a:r>
            <a:r>
              <a:rPr lang="en-US" sz="3000" dirty="0" smtClean="0"/>
              <a:t>without any family </a:t>
            </a:r>
            <a:r>
              <a:rPr lang="en-US" sz="3000" dirty="0"/>
              <a:t>information </a:t>
            </a:r>
            <a:r>
              <a:rPr lang="en-US" sz="3000" noProof="0" dirty="0" smtClean="0"/>
              <a:t>(i.e. HMM hits) </a:t>
            </a:r>
            <a:r>
              <a:rPr lang="en-US" sz="3000" dirty="0" smtClean="0"/>
              <a:t>can be added to an anchor regardless of the family criterion.</a:t>
            </a:r>
            <a:endParaRPr lang="en-US" sz="3000" noProof="0" dirty="0" smtClean="0"/>
          </a:p>
          <a:p>
            <a:r>
              <a:rPr lang="en-US" sz="3000" dirty="0" smtClean="0"/>
              <a:t>Integrase (they will be dealt </a:t>
            </a:r>
            <a:r>
              <a:rPr lang="en-US" sz="3000" dirty="0"/>
              <a:t>with </a:t>
            </a:r>
            <a:r>
              <a:rPr lang="en-US" sz="3000" dirty="0" smtClean="0"/>
              <a:t>at a latter stage).</a:t>
            </a:r>
            <a:endParaRPr lang="en-US" sz="3000" dirty="0"/>
          </a:p>
        </p:txBody>
      </p:sp>
      <p:sp>
        <p:nvSpPr>
          <p:cNvPr id="50" name="Multiplication 49"/>
          <p:cNvSpPr/>
          <p:nvPr/>
        </p:nvSpPr>
        <p:spPr>
          <a:xfrm>
            <a:off x="3144302" y="4494499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5" name="Titre 1"/>
          <p:cNvSpPr>
            <a:spLocks noGrp="1"/>
          </p:cNvSpPr>
          <p:nvPr>
            <p:ph type="title"/>
          </p:nvPr>
        </p:nvSpPr>
        <p:spPr>
          <a:xfrm>
            <a:off x="0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S</a:t>
            </a:r>
            <a:r>
              <a:rPr lang="en-US" b="1" dirty="0" smtClean="0"/>
              <a:t>tep #2.2: </a:t>
            </a:r>
            <a:r>
              <a:rPr lang="en-US" b="1" dirty="0"/>
              <a:t>extension </a:t>
            </a:r>
            <a:r>
              <a:rPr lang="en-US" b="1" dirty="0" smtClean="0"/>
              <a:t>of anchor from left to right (2/2)</a:t>
            </a:r>
            <a:endParaRPr lang="en-US" b="1" noProof="0" dirty="0"/>
          </a:p>
        </p:txBody>
      </p:sp>
      <p:sp>
        <p:nvSpPr>
          <p:cNvPr id="40" name="Flèche droite 39"/>
          <p:cNvSpPr/>
          <p:nvPr/>
        </p:nvSpPr>
        <p:spPr>
          <a:xfrm>
            <a:off x="1715459" y="4456422"/>
            <a:ext cx="1552391" cy="802643"/>
          </a:xfrm>
          <a:prstGeom prst="rightArrow">
            <a:avLst>
              <a:gd name="adj1" fmla="val 62427"/>
              <a:gd name="adj2" fmla="val 43786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30" name="Losange 29"/>
          <p:cNvSpPr/>
          <p:nvPr/>
        </p:nvSpPr>
        <p:spPr>
          <a:xfrm>
            <a:off x="8737848" y="626770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Triangle isocèle 30"/>
          <p:cNvSpPr/>
          <p:nvPr/>
        </p:nvSpPr>
        <p:spPr>
          <a:xfrm>
            <a:off x="6586581" y="6269284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Rectangle 31"/>
          <p:cNvSpPr/>
          <p:nvPr/>
        </p:nvSpPr>
        <p:spPr>
          <a:xfrm>
            <a:off x="4182974" y="6269284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34" name="Espace réservé du contenu 2"/>
          <p:cNvSpPr txBox="1">
            <a:spLocks/>
          </p:cNvSpPr>
          <p:nvPr/>
        </p:nvSpPr>
        <p:spPr>
          <a:xfrm>
            <a:off x="9324444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7223192" y="6359697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7" name="Espace réservé du contenu 2"/>
          <p:cNvSpPr txBox="1">
            <a:spLocks/>
          </p:cNvSpPr>
          <p:nvPr/>
        </p:nvSpPr>
        <p:spPr>
          <a:xfrm>
            <a:off x="4787307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48" name="Espace réservé du contenu 2"/>
          <p:cNvSpPr txBox="1">
            <a:spLocks/>
          </p:cNvSpPr>
          <p:nvPr/>
        </p:nvSpPr>
        <p:spPr>
          <a:xfrm>
            <a:off x="2323745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49" name="Ellipse 48"/>
          <p:cNvSpPr>
            <a:spLocks noChangeAspect="1"/>
          </p:cNvSpPr>
          <p:nvPr/>
        </p:nvSpPr>
        <p:spPr>
          <a:xfrm>
            <a:off x="1719412" y="6269284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51" name="Connecteur droit 50"/>
          <p:cNvCxnSpPr/>
          <p:nvPr/>
        </p:nvCxnSpPr>
        <p:spPr>
          <a:xfrm>
            <a:off x="143538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Connecteur droit 52"/>
          <p:cNvCxnSpPr/>
          <p:nvPr/>
        </p:nvCxnSpPr>
        <p:spPr>
          <a:xfrm>
            <a:off x="363565" y="5640285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Losange 53"/>
          <p:cNvSpPr/>
          <p:nvPr/>
        </p:nvSpPr>
        <p:spPr>
          <a:xfrm>
            <a:off x="5731775" y="537471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Losange 54"/>
          <p:cNvSpPr/>
          <p:nvPr/>
        </p:nvSpPr>
        <p:spPr>
          <a:xfrm>
            <a:off x="4736298" y="537487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Losange 55"/>
          <p:cNvSpPr/>
          <p:nvPr/>
        </p:nvSpPr>
        <p:spPr>
          <a:xfrm>
            <a:off x="3740821" y="537991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Losange 56"/>
          <p:cNvSpPr/>
          <p:nvPr/>
        </p:nvSpPr>
        <p:spPr>
          <a:xfrm>
            <a:off x="669818" y="536606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Losange 57"/>
          <p:cNvSpPr/>
          <p:nvPr/>
        </p:nvSpPr>
        <p:spPr>
          <a:xfrm>
            <a:off x="10793729" y="536714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9" name="Triangle isocèle 58"/>
          <p:cNvSpPr/>
          <p:nvPr/>
        </p:nvSpPr>
        <p:spPr>
          <a:xfrm>
            <a:off x="7722728" y="5376288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Triangle isocèle 59"/>
          <p:cNvSpPr/>
          <p:nvPr/>
        </p:nvSpPr>
        <p:spPr>
          <a:xfrm>
            <a:off x="2660771" y="5368717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1" name="Rectangle 60"/>
          <p:cNvSpPr/>
          <p:nvPr/>
        </p:nvSpPr>
        <p:spPr>
          <a:xfrm>
            <a:off x="9798255" y="537762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2" name="Ellipse 61"/>
          <p:cNvSpPr>
            <a:spLocks noChangeAspect="1"/>
          </p:cNvSpPr>
          <p:nvPr/>
        </p:nvSpPr>
        <p:spPr>
          <a:xfrm>
            <a:off x="1665294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3" name="Ellipse 62"/>
          <p:cNvSpPr>
            <a:spLocks noChangeAspect="1"/>
          </p:cNvSpPr>
          <p:nvPr/>
        </p:nvSpPr>
        <p:spPr>
          <a:xfrm>
            <a:off x="8802778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4" name="Rectangle 63"/>
          <p:cNvSpPr/>
          <p:nvPr/>
        </p:nvSpPr>
        <p:spPr>
          <a:xfrm>
            <a:off x="6727251" y="537487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5" name="ZoneTexte 64"/>
          <p:cNvSpPr txBox="1"/>
          <p:nvPr/>
        </p:nvSpPr>
        <p:spPr>
          <a:xfrm>
            <a:off x="2743827" y="539144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6" name="ZoneTexte 65"/>
          <p:cNvSpPr txBox="1"/>
          <p:nvPr/>
        </p:nvSpPr>
        <p:spPr>
          <a:xfrm>
            <a:off x="7771646" y="5328890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  <p:sp>
        <p:nvSpPr>
          <p:cNvPr id="67" name="ZoneTexte 66"/>
          <p:cNvSpPr txBox="1"/>
          <p:nvPr/>
        </p:nvSpPr>
        <p:spPr>
          <a:xfrm>
            <a:off x="1716707" y="536605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8" name="ZoneTexte 67"/>
          <p:cNvSpPr txBox="1"/>
          <p:nvPr/>
        </p:nvSpPr>
        <p:spPr>
          <a:xfrm>
            <a:off x="9838710" y="5377651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9" name="ZoneTexte 68"/>
          <p:cNvSpPr txBox="1"/>
          <p:nvPr/>
        </p:nvSpPr>
        <p:spPr>
          <a:xfrm>
            <a:off x="6742184" y="5307832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</p:spTree>
    <p:extLst>
      <p:ext uri="{BB962C8B-B14F-4D97-AF65-F5344CB8AC3E}">
        <p14:creationId xmlns:p14="http://schemas.microsoft.com/office/powerpoint/2010/main" val="411512347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881487"/>
          </a:xfrm>
        </p:spPr>
        <p:txBody>
          <a:bodyPr>
            <a:normAutofit/>
          </a:bodyPr>
          <a:lstStyle/>
          <a:p>
            <a:pPr algn="ctr"/>
            <a:r>
              <a:rPr lang="en-US" b="1" dirty="0"/>
              <a:t>S</a:t>
            </a:r>
            <a:r>
              <a:rPr lang="en-US" b="1" dirty="0" smtClean="0"/>
              <a:t>tep #2.3: </a:t>
            </a:r>
            <a:r>
              <a:rPr lang="en-US" b="1" dirty="0"/>
              <a:t>extension </a:t>
            </a:r>
            <a:r>
              <a:rPr lang="en-US" b="1" dirty="0" smtClean="0"/>
              <a:t>of anchor </a:t>
            </a:r>
            <a:r>
              <a:rPr lang="en-US" b="1" dirty="0"/>
              <a:t>from right to left</a:t>
            </a:r>
            <a:endParaRPr lang="fr-FR" b="1" dirty="0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254462" y="1585342"/>
            <a:ext cx="11923986" cy="2543792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sz="3200" dirty="0" smtClean="0"/>
              <a:t>Once an anchor has been created and extended from left to right, it is then </a:t>
            </a:r>
            <a:r>
              <a:rPr lang="en-US" sz="3200" dirty="0"/>
              <a:t>extended from right to left (same stopping conditions</a:t>
            </a:r>
            <a:r>
              <a:rPr lang="en-US" sz="3200" dirty="0" smtClean="0"/>
              <a:t>).</a:t>
            </a:r>
          </a:p>
          <a:p>
            <a:r>
              <a:rPr lang="en-US" sz="3200" dirty="0" smtClean="0"/>
              <a:t>ICEs </a:t>
            </a:r>
            <a:r>
              <a:rPr lang="en-US" sz="3200" dirty="0"/>
              <a:t>/ IMEs have no </a:t>
            </a:r>
            <a:r>
              <a:rPr lang="en-US" sz="3200" dirty="0" smtClean="0"/>
              <a:t>direction so the algorithm must be independent </a:t>
            </a:r>
            <a:r>
              <a:rPr lang="en-US" sz="3200" dirty="0"/>
              <a:t>of the choice of </a:t>
            </a:r>
            <a:r>
              <a:rPr lang="en-US" sz="3200" dirty="0" smtClean="0"/>
              <a:t>the initial scanning direction.</a:t>
            </a:r>
          </a:p>
        </p:txBody>
      </p:sp>
      <p:sp>
        <p:nvSpPr>
          <p:cNvPr id="50" name="Multiplication 49"/>
          <p:cNvSpPr/>
          <p:nvPr/>
        </p:nvSpPr>
        <p:spPr>
          <a:xfrm>
            <a:off x="1074887" y="4398143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7" name="Flèche droite 6"/>
          <p:cNvSpPr/>
          <p:nvPr/>
        </p:nvSpPr>
        <p:spPr>
          <a:xfrm flipH="1">
            <a:off x="1715458" y="4370562"/>
            <a:ext cx="1552391" cy="802643"/>
          </a:xfrm>
          <a:prstGeom prst="rightArrow">
            <a:avLst>
              <a:gd name="adj1" fmla="val 62427"/>
              <a:gd name="adj2" fmla="val 43786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30" name="Losange 29"/>
          <p:cNvSpPr/>
          <p:nvPr/>
        </p:nvSpPr>
        <p:spPr>
          <a:xfrm>
            <a:off x="8737848" y="626770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Triangle isocèle 30"/>
          <p:cNvSpPr/>
          <p:nvPr/>
        </p:nvSpPr>
        <p:spPr>
          <a:xfrm>
            <a:off x="6586581" y="6269284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Rectangle 31"/>
          <p:cNvSpPr/>
          <p:nvPr/>
        </p:nvSpPr>
        <p:spPr>
          <a:xfrm>
            <a:off x="4182974" y="6269284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34" name="Espace réservé du contenu 2"/>
          <p:cNvSpPr txBox="1">
            <a:spLocks/>
          </p:cNvSpPr>
          <p:nvPr/>
        </p:nvSpPr>
        <p:spPr>
          <a:xfrm>
            <a:off x="9324444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35" name="Espace réservé du contenu 2"/>
          <p:cNvSpPr txBox="1">
            <a:spLocks/>
          </p:cNvSpPr>
          <p:nvPr/>
        </p:nvSpPr>
        <p:spPr>
          <a:xfrm>
            <a:off x="7223192" y="6359697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0" name="Espace réservé du contenu 2"/>
          <p:cNvSpPr txBox="1">
            <a:spLocks/>
          </p:cNvSpPr>
          <p:nvPr/>
        </p:nvSpPr>
        <p:spPr>
          <a:xfrm>
            <a:off x="4787307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2323745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47" name="Ellipse 46"/>
          <p:cNvSpPr>
            <a:spLocks noChangeAspect="1"/>
          </p:cNvSpPr>
          <p:nvPr/>
        </p:nvSpPr>
        <p:spPr>
          <a:xfrm>
            <a:off x="1719412" y="6269284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48" name="Connecteur droit 47"/>
          <p:cNvCxnSpPr/>
          <p:nvPr/>
        </p:nvCxnSpPr>
        <p:spPr>
          <a:xfrm>
            <a:off x="143538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Connecteur droit 48"/>
          <p:cNvCxnSpPr/>
          <p:nvPr/>
        </p:nvCxnSpPr>
        <p:spPr>
          <a:xfrm>
            <a:off x="363565" y="5640285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Losange 50"/>
          <p:cNvSpPr/>
          <p:nvPr/>
        </p:nvSpPr>
        <p:spPr>
          <a:xfrm>
            <a:off x="5731775" y="537471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3" name="Losange 52"/>
          <p:cNvSpPr/>
          <p:nvPr/>
        </p:nvSpPr>
        <p:spPr>
          <a:xfrm>
            <a:off x="4736298" y="537487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4" name="Losange 53"/>
          <p:cNvSpPr/>
          <p:nvPr/>
        </p:nvSpPr>
        <p:spPr>
          <a:xfrm>
            <a:off x="3740821" y="537991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Losange 54"/>
          <p:cNvSpPr/>
          <p:nvPr/>
        </p:nvSpPr>
        <p:spPr>
          <a:xfrm>
            <a:off x="669818" y="536606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Losange 55"/>
          <p:cNvSpPr/>
          <p:nvPr/>
        </p:nvSpPr>
        <p:spPr>
          <a:xfrm>
            <a:off x="10793729" y="536714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Triangle isocèle 56"/>
          <p:cNvSpPr/>
          <p:nvPr/>
        </p:nvSpPr>
        <p:spPr>
          <a:xfrm>
            <a:off x="7722728" y="5376288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Triangle isocèle 57"/>
          <p:cNvSpPr/>
          <p:nvPr/>
        </p:nvSpPr>
        <p:spPr>
          <a:xfrm>
            <a:off x="2660771" y="5368717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9" name="Rectangle 58"/>
          <p:cNvSpPr/>
          <p:nvPr/>
        </p:nvSpPr>
        <p:spPr>
          <a:xfrm>
            <a:off x="9798255" y="537762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0" name="Ellipse 59"/>
          <p:cNvSpPr>
            <a:spLocks noChangeAspect="1"/>
          </p:cNvSpPr>
          <p:nvPr/>
        </p:nvSpPr>
        <p:spPr>
          <a:xfrm>
            <a:off x="1665294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1" name="Ellipse 60"/>
          <p:cNvSpPr>
            <a:spLocks noChangeAspect="1"/>
          </p:cNvSpPr>
          <p:nvPr/>
        </p:nvSpPr>
        <p:spPr>
          <a:xfrm>
            <a:off x="8802778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2" name="Rectangle 61"/>
          <p:cNvSpPr/>
          <p:nvPr/>
        </p:nvSpPr>
        <p:spPr>
          <a:xfrm>
            <a:off x="6727251" y="537487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3" name="ZoneTexte 62"/>
          <p:cNvSpPr txBox="1"/>
          <p:nvPr/>
        </p:nvSpPr>
        <p:spPr>
          <a:xfrm>
            <a:off x="2743827" y="539144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4" name="ZoneTexte 63"/>
          <p:cNvSpPr txBox="1"/>
          <p:nvPr/>
        </p:nvSpPr>
        <p:spPr>
          <a:xfrm>
            <a:off x="7771646" y="5328890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  <p:sp>
        <p:nvSpPr>
          <p:cNvPr id="65" name="ZoneTexte 64"/>
          <p:cNvSpPr txBox="1"/>
          <p:nvPr/>
        </p:nvSpPr>
        <p:spPr>
          <a:xfrm>
            <a:off x="1716707" y="536605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6" name="ZoneTexte 65"/>
          <p:cNvSpPr txBox="1"/>
          <p:nvPr/>
        </p:nvSpPr>
        <p:spPr>
          <a:xfrm>
            <a:off x="9838710" y="5377651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7" name="ZoneTexte 66"/>
          <p:cNvSpPr txBox="1"/>
          <p:nvPr/>
        </p:nvSpPr>
        <p:spPr>
          <a:xfrm>
            <a:off x="6742184" y="5307832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</p:spTree>
    <p:extLst>
      <p:ext uri="{BB962C8B-B14F-4D97-AF65-F5344CB8AC3E}">
        <p14:creationId xmlns:p14="http://schemas.microsoft.com/office/powerpoint/2010/main" val="422838569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re 1"/>
          <p:cNvSpPr>
            <a:spLocks noGrp="1"/>
          </p:cNvSpPr>
          <p:nvPr>
            <p:ph type="title"/>
          </p:nvPr>
        </p:nvSpPr>
        <p:spPr>
          <a:xfrm>
            <a:off x="1" y="0"/>
            <a:ext cx="12192000" cy="1113685"/>
          </a:xfrm>
        </p:spPr>
        <p:txBody>
          <a:bodyPr>
            <a:normAutofit/>
          </a:bodyPr>
          <a:lstStyle/>
          <a:p>
            <a:pPr algn="ctr"/>
            <a:r>
              <a:rPr lang="en-US" b="1" dirty="0" smtClean="0"/>
              <a:t>Repeat steps #2.1 to #2.3</a:t>
            </a:r>
            <a:endParaRPr lang="fr-FR" b="1" dirty="0"/>
          </a:p>
        </p:txBody>
      </p:sp>
      <p:sp>
        <p:nvSpPr>
          <p:cNvPr id="5" name="Espace réservé du contenu 2"/>
          <p:cNvSpPr>
            <a:spLocks noGrp="1"/>
          </p:cNvSpPr>
          <p:nvPr>
            <p:ph idx="1"/>
          </p:nvPr>
        </p:nvSpPr>
        <p:spPr>
          <a:xfrm>
            <a:off x="134008" y="1102221"/>
            <a:ext cx="11923986" cy="2103782"/>
          </a:xfrm>
        </p:spPr>
        <p:txBody>
          <a:bodyPr>
            <a:normAutofit/>
          </a:bodyPr>
          <a:lstStyle/>
          <a:p>
            <a:r>
              <a:rPr lang="en-US" sz="3200" dirty="0" smtClean="0"/>
              <a:t>Starting from the sequential SP right of </a:t>
            </a:r>
            <a:r>
              <a:rPr lang="en-US" sz="3200" dirty="0"/>
              <a:t>the anchor that was just </a:t>
            </a:r>
            <a:r>
              <a:rPr lang="en-US" sz="3200" dirty="0" smtClean="0"/>
              <a:t>built, the steps </a:t>
            </a:r>
            <a:r>
              <a:rPr lang="en-US" sz="3200" dirty="0"/>
              <a:t>#2.1 to #2.3 </a:t>
            </a:r>
            <a:r>
              <a:rPr lang="en-US" sz="3200" dirty="0" smtClean="0"/>
              <a:t>are repeated until the </a:t>
            </a:r>
            <a:r>
              <a:rPr lang="en-US" sz="3200" dirty="0"/>
              <a:t>whole sequence of </a:t>
            </a:r>
            <a:r>
              <a:rPr lang="en-US" sz="3200" dirty="0" smtClean="0"/>
              <a:t>SPs is scanned.</a:t>
            </a:r>
            <a:endParaRPr lang="en-US" sz="3200" dirty="0"/>
          </a:p>
          <a:p>
            <a:r>
              <a:rPr lang="en-US" sz="3200" dirty="0" smtClean="0"/>
              <a:t>Some </a:t>
            </a:r>
            <a:r>
              <a:rPr lang="en-US" sz="3200" dirty="0"/>
              <a:t>SPs </a:t>
            </a:r>
            <a:r>
              <a:rPr lang="en-US" sz="3200" dirty="0" smtClean="0"/>
              <a:t>can be attributed </a:t>
            </a:r>
            <a:r>
              <a:rPr lang="en-US" sz="3200" dirty="0"/>
              <a:t>to 2 different anchors.</a:t>
            </a:r>
          </a:p>
        </p:txBody>
      </p:sp>
      <p:sp>
        <p:nvSpPr>
          <p:cNvPr id="27" name="Multiplication 26"/>
          <p:cNvSpPr/>
          <p:nvPr/>
        </p:nvSpPr>
        <p:spPr>
          <a:xfrm>
            <a:off x="8214607" y="3760601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1" name="Multiplication 30"/>
          <p:cNvSpPr/>
          <p:nvPr/>
        </p:nvSpPr>
        <p:spPr>
          <a:xfrm>
            <a:off x="6157636" y="4382484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2" name="Rectangle 31"/>
          <p:cNvSpPr/>
          <p:nvPr/>
        </p:nvSpPr>
        <p:spPr>
          <a:xfrm>
            <a:off x="8802196" y="3575325"/>
            <a:ext cx="540000" cy="2439985"/>
          </a:xfrm>
          <a:prstGeom prst="rect">
            <a:avLst/>
          </a:prstGeom>
          <a:noFill/>
          <a:ln w="44450" cmpd="sng"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33" name="Connecteur en arc 32"/>
          <p:cNvCxnSpPr>
            <a:endCxn id="32" idx="0"/>
          </p:cNvCxnSpPr>
          <p:nvPr/>
        </p:nvCxnSpPr>
        <p:spPr>
          <a:xfrm>
            <a:off x="4477407" y="3011214"/>
            <a:ext cx="4594789" cy="564111"/>
          </a:xfrm>
          <a:prstGeom prst="curvedConnector2">
            <a:avLst/>
          </a:prstGeom>
          <a:ln w="63500">
            <a:solidFill>
              <a:schemeClr val="tx1"/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Multiplication 35"/>
          <p:cNvSpPr/>
          <p:nvPr/>
        </p:nvSpPr>
        <p:spPr>
          <a:xfrm>
            <a:off x="9215408" y="4411227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7" name="Multiplication 36"/>
          <p:cNvSpPr/>
          <p:nvPr/>
        </p:nvSpPr>
        <p:spPr>
          <a:xfrm>
            <a:off x="10237117" y="3760601"/>
            <a:ext cx="702786" cy="702786"/>
          </a:xfrm>
          <a:prstGeom prst="mathMultiply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39" name="Connecteur droit avec flèche 38"/>
          <p:cNvCxnSpPr/>
          <p:nvPr/>
        </p:nvCxnSpPr>
        <p:spPr>
          <a:xfrm>
            <a:off x="3348328" y="4756154"/>
            <a:ext cx="2956695" cy="0"/>
          </a:xfrm>
          <a:prstGeom prst="straightConnector1">
            <a:avLst/>
          </a:prstGeom>
          <a:ln w="63500">
            <a:solidFill>
              <a:srgbClr val="7030A0"/>
            </a:solidFill>
            <a:prstDash val="sysDash"/>
            <a:tailEnd type="triangle" w="lg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" name="Double flèche horizontale 41"/>
          <p:cNvSpPr/>
          <p:nvPr/>
        </p:nvSpPr>
        <p:spPr>
          <a:xfrm>
            <a:off x="6763112" y="4389424"/>
            <a:ext cx="2579084" cy="741195"/>
          </a:xfrm>
          <a:prstGeom prst="leftRightArrow">
            <a:avLst>
              <a:gd name="adj1" fmla="val 63458"/>
              <a:gd name="adj2" fmla="val 45514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2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3" name="Double flèche horizontale 42"/>
          <p:cNvSpPr/>
          <p:nvPr/>
        </p:nvSpPr>
        <p:spPr>
          <a:xfrm>
            <a:off x="8802196" y="3746151"/>
            <a:ext cx="1552390" cy="741195"/>
          </a:xfrm>
          <a:prstGeom prst="leftRightArrow">
            <a:avLst>
              <a:gd name="adj1" fmla="val 63458"/>
              <a:gd name="adj2" fmla="val 45514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3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44" name="Double flèche horizontale 43"/>
          <p:cNvSpPr/>
          <p:nvPr/>
        </p:nvSpPr>
        <p:spPr>
          <a:xfrm>
            <a:off x="1715459" y="4520116"/>
            <a:ext cx="1552391" cy="485008"/>
          </a:xfrm>
          <a:prstGeom prst="leftRightArrow">
            <a:avLst>
              <a:gd name="adj1" fmla="val 100000"/>
              <a:gd name="adj2" fmla="val 0"/>
            </a:avLst>
          </a:prstGeom>
          <a:pattFill prst="wdUpDiag">
            <a:fgClr>
              <a:srgbClr val="7030A0"/>
            </a:fgClr>
            <a:bgClr>
              <a:schemeClr val="bg1"/>
            </a:bgClr>
          </a:pattFill>
          <a:ln w="254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4800" b="1" dirty="0" smtClean="0">
                <a:solidFill>
                  <a:schemeClr val="tx1"/>
                </a:solidFill>
              </a:rPr>
              <a:t>1</a:t>
            </a:r>
            <a:endParaRPr lang="fr-FR" sz="4800" b="1" dirty="0">
              <a:solidFill>
                <a:schemeClr val="tx1"/>
              </a:solidFill>
            </a:endParaRPr>
          </a:p>
        </p:txBody>
      </p:sp>
      <p:sp>
        <p:nvSpPr>
          <p:cNvPr id="35" name="Losange 34"/>
          <p:cNvSpPr/>
          <p:nvPr/>
        </p:nvSpPr>
        <p:spPr>
          <a:xfrm>
            <a:off x="8737848" y="6267709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38" name="Triangle isocèle 37"/>
          <p:cNvSpPr/>
          <p:nvPr/>
        </p:nvSpPr>
        <p:spPr>
          <a:xfrm>
            <a:off x="6586581" y="6269284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40" name="Rectangle 39"/>
          <p:cNvSpPr/>
          <p:nvPr/>
        </p:nvSpPr>
        <p:spPr>
          <a:xfrm>
            <a:off x="4182974" y="6269284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41" name="Espace réservé du contenu 2"/>
          <p:cNvSpPr txBox="1">
            <a:spLocks/>
          </p:cNvSpPr>
          <p:nvPr/>
        </p:nvSpPr>
        <p:spPr>
          <a:xfrm>
            <a:off x="9324444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Integrase</a:t>
            </a:r>
            <a:endParaRPr lang="fr-FR" dirty="0"/>
          </a:p>
        </p:txBody>
      </p:sp>
      <p:sp>
        <p:nvSpPr>
          <p:cNvPr id="45" name="Espace réservé du contenu 2"/>
          <p:cNvSpPr txBox="1">
            <a:spLocks/>
          </p:cNvSpPr>
          <p:nvPr/>
        </p:nvSpPr>
        <p:spPr>
          <a:xfrm>
            <a:off x="7223192" y="6359697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VirB4</a:t>
            </a:r>
            <a:endParaRPr lang="fr-FR" dirty="0"/>
          </a:p>
        </p:txBody>
      </p:sp>
      <p:sp>
        <p:nvSpPr>
          <p:cNvPr id="46" name="Espace réservé du contenu 2"/>
          <p:cNvSpPr txBox="1">
            <a:spLocks/>
          </p:cNvSpPr>
          <p:nvPr/>
        </p:nvSpPr>
        <p:spPr>
          <a:xfrm>
            <a:off x="4787307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smtClean="0"/>
              <a:t>Coupling</a:t>
            </a:r>
            <a:endParaRPr lang="fr-FR" dirty="0"/>
          </a:p>
        </p:txBody>
      </p:sp>
      <p:sp>
        <p:nvSpPr>
          <p:cNvPr id="47" name="Espace réservé du contenu 2"/>
          <p:cNvSpPr txBox="1">
            <a:spLocks/>
          </p:cNvSpPr>
          <p:nvPr/>
        </p:nvSpPr>
        <p:spPr>
          <a:xfrm>
            <a:off x="2323745" y="6333818"/>
            <a:ext cx="1700842" cy="56777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228600" indent="-228600" algn="l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Char char="•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685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Char char="•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fr-FR" dirty="0" err="1" smtClean="0"/>
              <a:t>Relaxase</a:t>
            </a:r>
            <a:endParaRPr lang="fr-FR" dirty="0"/>
          </a:p>
        </p:txBody>
      </p:sp>
      <p:sp>
        <p:nvSpPr>
          <p:cNvPr id="48" name="Ellipse 47"/>
          <p:cNvSpPr>
            <a:spLocks noChangeAspect="1"/>
          </p:cNvSpPr>
          <p:nvPr/>
        </p:nvSpPr>
        <p:spPr>
          <a:xfrm>
            <a:off x="1719412" y="6269284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cxnSp>
        <p:nvCxnSpPr>
          <p:cNvPr id="49" name="Connecteur droit 48"/>
          <p:cNvCxnSpPr/>
          <p:nvPr/>
        </p:nvCxnSpPr>
        <p:spPr>
          <a:xfrm>
            <a:off x="1435387" y="5242216"/>
            <a:ext cx="21252" cy="807600"/>
          </a:xfrm>
          <a:prstGeom prst="line">
            <a:avLst/>
          </a:prstGeom>
          <a:ln w="41275">
            <a:solidFill>
              <a:srgbClr val="FF000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Connecteur droit 49"/>
          <p:cNvCxnSpPr/>
          <p:nvPr/>
        </p:nvCxnSpPr>
        <p:spPr>
          <a:xfrm>
            <a:off x="363565" y="5640285"/>
            <a:ext cx="11283351" cy="0"/>
          </a:xfrm>
          <a:prstGeom prst="line">
            <a:avLst/>
          </a:prstGeom>
          <a:ln w="444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" name="Losange 50"/>
          <p:cNvSpPr/>
          <p:nvPr/>
        </p:nvSpPr>
        <p:spPr>
          <a:xfrm>
            <a:off x="5731775" y="5374713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2" name="Losange 51"/>
          <p:cNvSpPr/>
          <p:nvPr/>
        </p:nvSpPr>
        <p:spPr>
          <a:xfrm>
            <a:off x="4736298" y="537487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3" name="Losange 52"/>
          <p:cNvSpPr/>
          <p:nvPr/>
        </p:nvSpPr>
        <p:spPr>
          <a:xfrm>
            <a:off x="3740821" y="5379916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4" name="Losange 53"/>
          <p:cNvSpPr/>
          <p:nvPr/>
        </p:nvSpPr>
        <p:spPr>
          <a:xfrm>
            <a:off x="669818" y="536606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5" name="Losange 54"/>
          <p:cNvSpPr/>
          <p:nvPr/>
        </p:nvSpPr>
        <p:spPr>
          <a:xfrm>
            <a:off x="10793729" y="5367142"/>
            <a:ext cx="540000" cy="540000"/>
          </a:xfrm>
          <a:prstGeom prst="diamond">
            <a:avLst/>
          </a:prstGeom>
          <a:solidFill>
            <a:schemeClr val="accent2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6" name="Triangle isocèle 55"/>
          <p:cNvSpPr/>
          <p:nvPr/>
        </p:nvSpPr>
        <p:spPr>
          <a:xfrm>
            <a:off x="7722728" y="5376288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7" name="Triangle isocèle 56"/>
          <p:cNvSpPr/>
          <p:nvPr/>
        </p:nvSpPr>
        <p:spPr>
          <a:xfrm>
            <a:off x="2660771" y="5368717"/>
            <a:ext cx="624573" cy="538425"/>
          </a:xfrm>
          <a:prstGeom prst="triangle">
            <a:avLst/>
          </a:prstGeom>
          <a:solidFill>
            <a:schemeClr val="accent6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58" name="Rectangle 57"/>
          <p:cNvSpPr/>
          <p:nvPr/>
        </p:nvSpPr>
        <p:spPr>
          <a:xfrm>
            <a:off x="9798255" y="5377623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59" name="Ellipse 58"/>
          <p:cNvSpPr>
            <a:spLocks noChangeAspect="1"/>
          </p:cNvSpPr>
          <p:nvPr/>
        </p:nvSpPr>
        <p:spPr>
          <a:xfrm>
            <a:off x="1665294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0" name="Ellipse 59"/>
          <p:cNvSpPr>
            <a:spLocks noChangeAspect="1"/>
          </p:cNvSpPr>
          <p:nvPr/>
        </p:nvSpPr>
        <p:spPr>
          <a:xfrm>
            <a:off x="8802778" y="5371853"/>
            <a:ext cx="540000" cy="540000"/>
          </a:xfrm>
          <a:prstGeom prst="ellipse">
            <a:avLst/>
          </a:prstGeom>
          <a:solidFill>
            <a:schemeClr val="accent4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/>
          </a:p>
        </p:txBody>
      </p:sp>
      <p:sp>
        <p:nvSpPr>
          <p:cNvPr id="61" name="Rectangle 60"/>
          <p:cNvSpPr/>
          <p:nvPr/>
        </p:nvSpPr>
        <p:spPr>
          <a:xfrm>
            <a:off x="6727251" y="5374872"/>
            <a:ext cx="540000" cy="540000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fr-FR" dirty="0"/>
          </a:p>
        </p:txBody>
      </p:sp>
      <p:sp>
        <p:nvSpPr>
          <p:cNvPr id="62" name="ZoneTexte 61"/>
          <p:cNvSpPr txBox="1"/>
          <p:nvPr/>
        </p:nvSpPr>
        <p:spPr>
          <a:xfrm>
            <a:off x="2743827" y="539144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3" name="ZoneTexte 62"/>
          <p:cNvSpPr txBox="1"/>
          <p:nvPr/>
        </p:nvSpPr>
        <p:spPr>
          <a:xfrm>
            <a:off x="7771646" y="5328890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  <p:sp>
        <p:nvSpPr>
          <p:cNvPr id="64" name="ZoneTexte 63"/>
          <p:cNvSpPr txBox="1"/>
          <p:nvPr/>
        </p:nvSpPr>
        <p:spPr>
          <a:xfrm>
            <a:off x="1716707" y="5366058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5" name="ZoneTexte 64"/>
          <p:cNvSpPr txBox="1"/>
          <p:nvPr/>
        </p:nvSpPr>
        <p:spPr>
          <a:xfrm>
            <a:off x="9838710" y="5377651"/>
            <a:ext cx="465407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4000" dirty="0" smtClean="0"/>
              <a:t>*</a:t>
            </a:r>
            <a:endParaRPr lang="fr-FR" sz="4000" dirty="0"/>
          </a:p>
        </p:txBody>
      </p:sp>
      <p:sp>
        <p:nvSpPr>
          <p:cNvPr id="66" name="ZoneTexte 65"/>
          <p:cNvSpPr txBox="1"/>
          <p:nvPr/>
        </p:nvSpPr>
        <p:spPr>
          <a:xfrm>
            <a:off x="6742184" y="5307832"/>
            <a:ext cx="54652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fr-FR" sz="3600" dirty="0" smtClean="0"/>
              <a:t>¤</a:t>
            </a:r>
            <a:endParaRPr lang="fr-FR" sz="3600" dirty="0"/>
          </a:p>
        </p:txBody>
      </p:sp>
    </p:spTree>
    <p:extLst>
      <p:ext uri="{BB962C8B-B14F-4D97-AF65-F5344CB8AC3E}">
        <p14:creationId xmlns:p14="http://schemas.microsoft.com/office/powerpoint/2010/main" val="121498415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854</TotalTime>
  <Words>1119</Words>
  <Application>Microsoft Office PowerPoint</Application>
  <PresentationFormat>Grand écran</PresentationFormat>
  <Paragraphs>204</Paragraphs>
  <Slides>16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16</vt:i4>
      </vt:variant>
    </vt:vector>
  </HeadingPairs>
  <TitlesOfParts>
    <vt:vector size="20" baseType="lpstr">
      <vt:lpstr>Arial</vt:lpstr>
      <vt:lpstr>Calibri</vt:lpstr>
      <vt:lpstr>Calibri Light</vt:lpstr>
      <vt:lpstr>Thème Office</vt:lpstr>
      <vt:lpstr>Algorithm for the detection of ICEs/IMEs structures </vt:lpstr>
      <vt:lpstr>Input data</vt:lpstr>
      <vt:lpstr>Step #1: ICEs / IMEs cannot be too large</vt:lpstr>
      <vt:lpstr>Step #2 : build anchors based on sequential SPs from the conjugation module</vt:lpstr>
      <vt:lpstr>Step #2.1 : rules for creating an anchor</vt:lpstr>
      <vt:lpstr>Step #2.2: extension of anchor from left to right (1/2)</vt:lpstr>
      <vt:lpstr>Step #2.2: extension of anchor from left to right (2/2)</vt:lpstr>
      <vt:lpstr>Step #2.3: extension of anchor from right to left</vt:lpstr>
      <vt:lpstr>Repeat steps #2.1 to #2.3</vt:lpstr>
      <vt:lpstr>Step #5: merging of anchors (1/2)</vt:lpstr>
      <vt:lpstr>Step #5: merging of anchors (2/2)</vt:lpstr>
      <vt:lpstr>Step #6: adding an integrase to an anchor</vt:lpstr>
      <vt:lpstr>Special cases regarding the integrases</vt:lpstr>
      <vt:lpstr>Step #7: classification types of ICEs / IMEs (1/2)</vt:lpstr>
      <vt:lpstr>Step #7: classification types of ICEs / IMEs (1/2)</vt:lpstr>
      <vt:lpstr>Test sets of 124 ICEs / IMEs structures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Détection des structures ICEs/IMEs, algorithme version 2</dc:title>
  <dc:creator>maiage-admin</dc:creator>
  <cp:lastModifiedBy>maiage-admin</cp:lastModifiedBy>
  <cp:revision>86</cp:revision>
  <dcterms:created xsi:type="dcterms:W3CDTF">2020-05-14T14:06:09Z</dcterms:created>
  <dcterms:modified xsi:type="dcterms:W3CDTF">2020-07-04T15:37:36Z</dcterms:modified>
</cp:coreProperties>
</file>

<file path=docProps/thumbnail.jpeg>
</file>