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9" r:id="rId9"/>
    <p:sldId id="270" r:id="rId10"/>
    <p:sldId id="271" r:id="rId11"/>
    <p:sldId id="267" r:id="rId12"/>
    <p:sldId id="268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52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F14E2-341C-4501-995A-845CD32EC309}" type="datetimeFigureOut">
              <a:rPr lang="fr-FR" smtClean="0"/>
              <a:t>29/05/2020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EF69B-7334-4E74-ACCD-0F1603FFD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1125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F14E2-341C-4501-995A-845CD32EC309}" type="datetimeFigureOut">
              <a:rPr lang="fr-FR" smtClean="0"/>
              <a:t>29/05/2020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EF69B-7334-4E74-ACCD-0F1603FFD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2931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F14E2-341C-4501-995A-845CD32EC309}" type="datetimeFigureOut">
              <a:rPr lang="fr-FR" smtClean="0"/>
              <a:t>29/05/2020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EF69B-7334-4E74-ACCD-0F1603FFD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2530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F14E2-341C-4501-995A-845CD32EC309}" type="datetimeFigureOut">
              <a:rPr lang="fr-FR" smtClean="0"/>
              <a:t>29/05/2020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EF69B-7334-4E74-ACCD-0F1603FFD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3882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F14E2-341C-4501-995A-845CD32EC309}" type="datetimeFigureOut">
              <a:rPr lang="fr-FR" smtClean="0"/>
              <a:t>29/05/2020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EF69B-7334-4E74-ACCD-0F1603FFD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2054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F14E2-341C-4501-995A-845CD32EC309}" type="datetimeFigureOut">
              <a:rPr lang="fr-FR" smtClean="0"/>
              <a:t>29/05/2020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EF69B-7334-4E74-ACCD-0F1603FFD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1204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F14E2-341C-4501-995A-845CD32EC309}" type="datetimeFigureOut">
              <a:rPr lang="fr-FR" smtClean="0"/>
              <a:t>29/05/2020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EF69B-7334-4E74-ACCD-0F1603FFD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0507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F14E2-341C-4501-995A-845CD32EC309}" type="datetimeFigureOut">
              <a:rPr lang="fr-FR" smtClean="0"/>
              <a:t>29/05/2020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EF69B-7334-4E74-ACCD-0F1603FFD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9279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F14E2-341C-4501-995A-845CD32EC309}" type="datetimeFigureOut">
              <a:rPr lang="fr-FR" smtClean="0"/>
              <a:t>29/05/2020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EF69B-7334-4E74-ACCD-0F1603FFD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0008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F14E2-341C-4501-995A-845CD32EC309}" type="datetimeFigureOut">
              <a:rPr lang="fr-FR" smtClean="0"/>
              <a:t>29/05/2020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EF69B-7334-4E74-ACCD-0F1603FFD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6399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F14E2-341C-4501-995A-845CD32EC309}" type="datetimeFigureOut">
              <a:rPr lang="fr-FR" smtClean="0"/>
              <a:t>29/05/2020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EF69B-7334-4E74-ACCD-0F1603FFD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9322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FF14E2-341C-4501-995A-845CD32EC309}" type="datetimeFigureOut">
              <a:rPr lang="fr-FR" smtClean="0"/>
              <a:t>29/05/2020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EF69B-7334-4E74-ACCD-0F1603FFD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983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36622" y="438866"/>
            <a:ext cx="8718755" cy="2215843"/>
          </a:xfrm>
        </p:spPr>
        <p:txBody>
          <a:bodyPr/>
          <a:lstStyle/>
          <a:p>
            <a:pPr algn="ctr"/>
            <a:r>
              <a:rPr lang="fr-FR" b="1" dirty="0"/>
              <a:t>algorithme </a:t>
            </a:r>
            <a:r>
              <a:rPr lang="fr-FR" b="1" dirty="0" smtClean="0"/>
              <a:t> de détection </a:t>
            </a:r>
            <a:r>
              <a:rPr lang="fr-FR" b="1" dirty="0"/>
              <a:t>des structures </a:t>
            </a:r>
            <a:r>
              <a:rPr lang="fr-FR" b="1" dirty="0" smtClean="0"/>
              <a:t>ICEs/IMEs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3288889"/>
            <a:ext cx="10515600" cy="2212259"/>
          </a:xfrm>
        </p:spPr>
        <p:txBody>
          <a:bodyPr>
            <a:normAutofit/>
          </a:bodyPr>
          <a:lstStyle/>
          <a:p>
            <a:r>
              <a:rPr lang="fr-FR" dirty="0" smtClean="0"/>
              <a:t>Basé sur l'extension de graine (comme blast) et fusion de graines compatibles.</a:t>
            </a:r>
          </a:p>
          <a:p>
            <a:r>
              <a:rPr lang="fr-FR" dirty="0" smtClean="0"/>
              <a:t>Implémentation orientée </a:t>
            </a:r>
            <a:r>
              <a:rPr lang="fr-FR" dirty="0"/>
              <a:t>objet </a:t>
            </a:r>
            <a:r>
              <a:rPr lang="fr-FR" dirty="0" smtClean="0"/>
              <a:t>pour faciliter la structuration des données.</a:t>
            </a:r>
            <a:endParaRPr lang="fr-FR" dirty="0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8509820" y="6135328"/>
            <a:ext cx="3495368" cy="722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 smtClean="0"/>
              <a:t>Auteur : Thomas </a:t>
            </a:r>
            <a:r>
              <a:rPr lang="en-US" dirty="0" err="1" smtClean="0"/>
              <a:t>Lacroix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255427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" y="0"/>
            <a:ext cx="12192000" cy="881487"/>
          </a:xfrm>
        </p:spPr>
        <p:txBody>
          <a:bodyPr>
            <a:normAutofit/>
          </a:bodyPr>
          <a:lstStyle/>
          <a:p>
            <a:pPr algn="ctr"/>
            <a:r>
              <a:rPr lang="fr-FR" b="1" dirty="0" smtClean="0"/>
              <a:t>6</a:t>
            </a:r>
            <a:r>
              <a:rPr lang="fr-FR" b="1" baseline="30000" dirty="0" smtClean="0"/>
              <a:t>ème</a:t>
            </a:r>
            <a:r>
              <a:rPr lang="fr-FR" b="1" dirty="0" smtClean="0"/>
              <a:t> étape : règles ajout intégrase à une graine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6815" y="851894"/>
            <a:ext cx="11564127" cy="291645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3200" dirty="0" smtClean="0"/>
              <a:t>Cas spéciaux </a:t>
            </a:r>
            <a:r>
              <a:rPr lang="fr-FR" sz="3200" dirty="0"/>
              <a:t>:</a:t>
            </a:r>
          </a:p>
          <a:p>
            <a:r>
              <a:rPr lang="fr-FR" sz="3200" dirty="0" smtClean="0"/>
              <a:t>Intégrases </a:t>
            </a:r>
            <a:r>
              <a:rPr lang="fr-FR" sz="3200" dirty="0" err="1"/>
              <a:t>Ser</a:t>
            </a:r>
            <a:r>
              <a:rPr lang="fr-FR" sz="3200" dirty="0"/>
              <a:t> adjacentes sur le </a:t>
            </a:r>
            <a:r>
              <a:rPr lang="fr-FR" sz="3200" dirty="0" smtClean="0"/>
              <a:t>génome.</a:t>
            </a:r>
            <a:endParaRPr lang="fr-FR" sz="3200" dirty="0"/>
          </a:p>
          <a:p>
            <a:r>
              <a:rPr lang="fr-FR" sz="3200" dirty="0" smtClean="0"/>
              <a:t>Si </a:t>
            </a:r>
            <a:r>
              <a:rPr lang="fr-FR" sz="3200" dirty="0"/>
              <a:t>ICE (virB4), orientation intégrase : amont </a:t>
            </a:r>
            <a:r>
              <a:rPr lang="fr-FR" sz="3200" dirty="0" smtClean="0"/>
              <a:t>→ brin </a:t>
            </a:r>
            <a:r>
              <a:rPr lang="fr-FR" sz="3200" dirty="0"/>
              <a:t>-, aval </a:t>
            </a:r>
            <a:r>
              <a:rPr lang="fr-FR" sz="3200" dirty="0"/>
              <a:t>→ brin </a:t>
            </a:r>
            <a:r>
              <a:rPr lang="fr-FR" sz="3200" dirty="0" smtClean="0"/>
              <a:t>+.</a:t>
            </a:r>
            <a:endParaRPr lang="fr-FR" sz="3200" dirty="0"/>
          </a:p>
          <a:p>
            <a:r>
              <a:rPr lang="fr-FR" sz="3200" dirty="0" smtClean="0"/>
              <a:t>Il </a:t>
            </a:r>
            <a:r>
              <a:rPr lang="fr-FR" sz="3200" dirty="0"/>
              <a:t>est possible que </a:t>
            </a:r>
            <a:r>
              <a:rPr lang="fr-FR" sz="3200" dirty="0" smtClean="0"/>
              <a:t>l'algorithme </a:t>
            </a:r>
            <a:r>
              <a:rPr lang="fr-FR" sz="3200" dirty="0"/>
              <a:t>ne puisse pas choisir entre une intégrase amont ou </a:t>
            </a:r>
            <a:r>
              <a:rPr lang="fr-FR" sz="3200" dirty="0" smtClean="0"/>
              <a:t>aval.</a:t>
            </a:r>
            <a:endParaRPr lang="fr-FR" sz="3200" dirty="0"/>
          </a:p>
        </p:txBody>
      </p:sp>
      <p:cxnSp>
        <p:nvCxnSpPr>
          <p:cNvPr id="5" name="Connecteur droit 4"/>
          <p:cNvCxnSpPr/>
          <p:nvPr/>
        </p:nvCxnSpPr>
        <p:spPr>
          <a:xfrm>
            <a:off x="396815" y="5611510"/>
            <a:ext cx="11283351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9324444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/>
              <a:t>Intégrase</a:t>
            </a:r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7223192" y="6341245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VirB4</a:t>
            </a:r>
            <a:endParaRPr lang="fr-FR" dirty="0"/>
          </a:p>
        </p:txBody>
      </p:sp>
      <p:sp>
        <p:nvSpPr>
          <p:cNvPr id="12" name="Espace réservé du contenu 2"/>
          <p:cNvSpPr txBox="1">
            <a:spLocks/>
          </p:cNvSpPr>
          <p:nvPr/>
        </p:nvSpPr>
        <p:spPr>
          <a:xfrm>
            <a:off x="4787307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Coupling</a:t>
            </a:r>
            <a:endParaRPr lang="fr-FR" dirty="0"/>
          </a:p>
        </p:txBody>
      </p:sp>
      <p:sp>
        <p:nvSpPr>
          <p:cNvPr id="13" name="Espace réservé du contenu 2"/>
          <p:cNvSpPr txBox="1">
            <a:spLocks/>
          </p:cNvSpPr>
          <p:nvPr/>
        </p:nvSpPr>
        <p:spPr>
          <a:xfrm>
            <a:off x="2323745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err="1" smtClean="0"/>
              <a:t>Relaxase</a:t>
            </a:r>
            <a:endParaRPr lang="fr-FR" dirty="0"/>
          </a:p>
        </p:txBody>
      </p:sp>
      <p:sp>
        <p:nvSpPr>
          <p:cNvPr id="24" name="Ellipse 23"/>
          <p:cNvSpPr>
            <a:spLocks noChangeAspect="1"/>
          </p:cNvSpPr>
          <p:nvPr/>
        </p:nvSpPr>
        <p:spPr>
          <a:xfrm>
            <a:off x="1715459" y="5343078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5" name="Ellipse 24"/>
          <p:cNvSpPr>
            <a:spLocks noChangeAspect="1"/>
          </p:cNvSpPr>
          <p:nvPr/>
        </p:nvSpPr>
        <p:spPr>
          <a:xfrm>
            <a:off x="8802196" y="5343078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/>
          <p:cNvSpPr>
            <a:spLocks noChangeAspect="1"/>
          </p:cNvSpPr>
          <p:nvPr/>
        </p:nvSpPr>
        <p:spPr>
          <a:xfrm>
            <a:off x="2727850" y="5341510"/>
            <a:ext cx="540000" cy="540000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8" name="Ellipse 27"/>
          <p:cNvSpPr>
            <a:spLocks noChangeAspect="1"/>
          </p:cNvSpPr>
          <p:nvPr/>
        </p:nvSpPr>
        <p:spPr>
          <a:xfrm>
            <a:off x="9814587" y="5343078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9" name="Ellipse 28"/>
          <p:cNvSpPr>
            <a:spLocks noChangeAspect="1"/>
          </p:cNvSpPr>
          <p:nvPr/>
        </p:nvSpPr>
        <p:spPr>
          <a:xfrm>
            <a:off x="6777414" y="5343078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I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3" name="Ellipse 32"/>
          <p:cNvSpPr>
            <a:spLocks noChangeAspect="1"/>
          </p:cNvSpPr>
          <p:nvPr/>
        </p:nvSpPr>
        <p:spPr>
          <a:xfrm>
            <a:off x="7789805" y="5343078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I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6" name="Ellipse 35"/>
          <p:cNvSpPr>
            <a:spLocks noChangeAspect="1"/>
          </p:cNvSpPr>
          <p:nvPr/>
        </p:nvSpPr>
        <p:spPr>
          <a:xfrm>
            <a:off x="10826979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7" name="Ellipse 36"/>
          <p:cNvSpPr>
            <a:spLocks noChangeAspect="1"/>
          </p:cNvSpPr>
          <p:nvPr/>
        </p:nvSpPr>
        <p:spPr>
          <a:xfrm>
            <a:off x="5765023" y="534307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8" name="Ellipse 37"/>
          <p:cNvSpPr>
            <a:spLocks noChangeAspect="1"/>
          </p:cNvSpPr>
          <p:nvPr/>
        </p:nvSpPr>
        <p:spPr>
          <a:xfrm>
            <a:off x="3740241" y="534307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Ellipse 38"/>
          <p:cNvSpPr>
            <a:spLocks noChangeAspect="1"/>
          </p:cNvSpPr>
          <p:nvPr/>
        </p:nvSpPr>
        <p:spPr>
          <a:xfrm>
            <a:off x="703068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41" name="Ellipse 40"/>
          <p:cNvSpPr>
            <a:spLocks noChangeAspect="1"/>
          </p:cNvSpPr>
          <p:nvPr/>
        </p:nvSpPr>
        <p:spPr>
          <a:xfrm>
            <a:off x="8737848" y="625240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Ellipse 41"/>
          <p:cNvSpPr>
            <a:spLocks noChangeAspect="1"/>
          </p:cNvSpPr>
          <p:nvPr/>
        </p:nvSpPr>
        <p:spPr>
          <a:xfrm>
            <a:off x="6646536" y="6252400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Ellipse 42"/>
          <p:cNvSpPr>
            <a:spLocks noChangeAspect="1"/>
          </p:cNvSpPr>
          <p:nvPr/>
        </p:nvSpPr>
        <p:spPr>
          <a:xfrm>
            <a:off x="4182974" y="6252400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Ellipse 43"/>
          <p:cNvSpPr>
            <a:spLocks noChangeAspect="1"/>
          </p:cNvSpPr>
          <p:nvPr/>
        </p:nvSpPr>
        <p:spPr>
          <a:xfrm>
            <a:off x="1719412" y="6250832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Ellipse 44"/>
          <p:cNvSpPr>
            <a:spLocks noChangeAspect="1"/>
          </p:cNvSpPr>
          <p:nvPr/>
        </p:nvSpPr>
        <p:spPr>
          <a:xfrm>
            <a:off x="4752632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>
              <a:solidFill>
                <a:schemeClr val="tx1"/>
              </a:solidFill>
            </a:endParaRPr>
          </a:p>
        </p:txBody>
      </p:sp>
      <p:cxnSp>
        <p:nvCxnSpPr>
          <p:cNvPr id="52" name="Connecteur droit 51"/>
          <p:cNvCxnSpPr/>
          <p:nvPr/>
        </p:nvCxnSpPr>
        <p:spPr>
          <a:xfrm>
            <a:off x="1468637" y="5242216"/>
            <a:ext cx="21252" cy="807600"/>
          </a:xfrm>
          <a:prstGeom prst="line">
            <a:avLst/>
          </a:prstGeom>
          <a:ln w="412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Espace réservé du contenu 2"/>
          <p:cNvSpPr txBox="1">
            <a:spLocks/>
          </p:cNvSpPr>
          <p:nvPr/>
        </p:nvSpPr>
        <p:spPr>
          <a:xfrm>
            <a:off x="603640" y="5812140"/>
            <a:ext cx="731585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i="1" dirty="0" smtClean="0"/>
              <a:t>Tyr</a:t>
            </a:r>
            <a:endParaRPr lang="fr-FR" i="1" dirty="0"/>
          </a:p>
        </p:txBody>
      </p:sp>
      <p:sp>
        <p:nvSpPr>
          <p:cNvPr id="31" name="Espace réservé du contenu 2"/>
          <p:cNvSpPr txBox="1">
            <a:spLocks/>
          </p:cNvSpPr>
          <p:nvPr/>
        </p:nvSpPr>
        <p:spPr>
          <a:xfrm>
            <a:off x="3647456" y="5812140"/>
            <a:ext cx="731585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i="1" dirty="0" err="1" smtClean="0"/>
              <a:t>Ser</a:t>
            </a:r>
            <a:endParaRPr lang="fr-FR" i="1" dirty="0"/>
          </a:p>
        </p:txBody>
      </p:sp>
      <p:sp>
        <p:nvSpPr>
          <p:cNvPr id="32" name="Espace réservé du contenu 2"/>
          <p:cNvSpPr txBox="1">
            <a:spLocks/>
          </p:cNvSpPr>
          <p:nvPr/>
        </p:nvSpPr>
        <p:spPr>
          <a:xfrm>
            <a:off x="4649491" y="5812140"/>
            <a:ext cx="731585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i="1" dirty="0" err="1" smtClean="0"/>
              <a:t>Ser</a:t>
            </a:r>
            <a:endParaRPr lang="fr-FR" i="1" dirty="0"/>
          </a:p>
        </p:txBody>
      </p:sp>
      <p:sp>
        <p:nvSpPr>
          <p:cNvPr id="34" name="Espace réservé du contenu 2"/>
          <p:cNvSpPr txBox="1">
            <a:spLocks/>
          </p:cNvSpPr>
          <p:nvPr/>
        </p:nvSpPr>
        <p:spPr>
          <a:xfrm>
            <a:off x="5666223" y="5812140"/>
            <a:ext cx="731585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i="1" dirty="0" err="1" smtClean="0"/>
              <a:t>Ser</a:t>
            </a:r>
            <a:endParaRPr lang="fr-FR" i="1" dirty="0"/>
          </a:p>
        </p:txBody>
      </p:sp>
      <p:sp>
        <p:nvSpPr>
          <p:cNvPr id="35" name="Espace réservé du contenu 2"/>
          <p:cNvSpPr txBox="1">
            <a:spLocks/>
          </p:cNvSpPr>
          <p:nvPr/>
        </p:nvSpPr>
        <p:spPr>
          <a:xfrm>
            <a:off x="10731186" y="5812140"/>
            <a:ext cx="731585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i="1" dirty="0" smtClean="0"/>
              <a:t>Tyr</a:t>
            </a:r>
            <a:endParaRPr lang="fr-FR" i="1" dirty="0"/>
          </a:p>
        </p:txBody>
      </p:sp>
      <p:sp>
        <p:nvSpPr>
          <p:cNvPr id="40" name="Pentagone 39"/>
          <p:cNvSpPr/>
          <p:nvPr/>
        </p:nvSpPr>
        <p:spPr>
          <a:xfrm flipH="1">
            <a:off x="1723969" y="3880431"/>
            <a:ext cx="1552391" cy="495694"/>
          </a:xfrm>
          <a:prstGeom prst="homePlate">
            <a:avLst>
              <a:gd name="adj" fmla="val 0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b="1" dirty="0" smtClean="0">
                <a:solidFill>
                  <a:schemeClr val="tx1"/>
                </a:solidFill>
              </a:rPr>
              <a:t>1</a:t>
            </a:r>
            <a:endParaRPr lang="fr-FR" sz="4800" b="1" dirty="0">
              <a:solidFill>
                <a:schemeClr val="tx1"/>
              </a:solidFill>
            </a:endParaRPr>
          </a:p>
        </p:txBody>
      </p:sp>
      <p:sp>
        <p:nvSpPr>
          <p:cNvPr id="46" name="Pentagone 45"/>
          <p:cNvSpPr/>
          <p:nvPr/>
        </p:nvSpPr>
        <p:spPr>
          <a:xfrm flipH="1">
            <a:off x="3740241" y="4501796"/>
            <a:ext cx="5584203" cy="495694"/>
          </a:xfrm>
          <a:prstGeom prst="homePlate">
            <a:avLst>
              <a:gd name="adj" fmla="val 0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2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49" name="Pentagone 48"/>
          <p:cNvSpPr/>
          <p:nvPr/>
        </p:nvSpPr>
        <p:spPr>
          <a:xfrm>
            <a:off x="9814586" y="3876154"/>
            <a:ext cx="1552393" cy="495694"/>
          </a:xfrm>
          <a:prstGeom prst="homePlate">
            <a:avLst>
              <a:gd name="adj" fmla="val 0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1</a:t>
            </a:r>
            <a:endParaRPr lang="fr-FR" sz="4800" dirty="0">
              <a:solidFill>
                <a:schemeClr val="tx1"/>
              </a:solidFill>
            </a:endParaRPr>
          </a:p>
        </p:txBody>
      </p:sp>
      <p:cxnSp>
        <p:nvCxnSpPr>
          <p:cNvPr id="50" name="Connecteur en arc 49"/>
          <p:cNvCxnSpPr>
            <a:stCxn id="40" idx="0"/>
            <a:endCxn id="49" idx="0"/>
          </p:cNvCxnSpPr>
          <p:nvPr/>
        </p:nvCxnSpPr>
        <p:spPr>
          <a:xfrm rot="5400000" flipH="1" flipV="1">
            <a:off x="6543335" y="-167016"/>
            <a:ext cx="4277" cy="8090619"/>
          </a:xfrm>
          <a:prstGeom prst="curvedConnector3">
            <a:avLst>
              <a:gd name="adj1" fmla="val 5444868"/>
            </a:avLst>
          </a:prstGeom>
          <a:ln w="63500">
            <a:solidFill>
              <a:srgbClr val="7030A0"/>
            </a:solidFill>
            <a:prstDash val="dash"/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5925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" y="0"/>
            <a:ext cx="12192000" cy="1592826"/>
          </a:xfrm>
        </p:spPr>
        <p:txBody>
          <a:bodyPr>
            <a:normAutofit/>
          </a:bodyPr>
          <a:lstStyle/>
          <a:p>
            <a:pPr algn="ctr"/>
            <a:r>
              <a:rPr lang="fr-FR" b="1" dirty="0" smtClean="0"/>
              <a:t>7</a:t>
            </a:r>
            <a:r>
              <a:rPr lang="fr-FR" b="1" baseline="30000" dirty="0" smtClean="0"/>
              <a:t>ème</a:t>
            </a:r>
            <a:r>
              <a:rPr lang="fr-FR" b="1" dirty="0" smtClean="0"/>
              <a:t> étape </a:t>
            </a:r>
            <a:r>
              <a:rPr lang="fr-FR" b="1" dirty="0"/>
              <a:t>: </a:t>
            </a:r>
            <a:r>
              <a:rPr lang="fr-FR" b="1" dirty="0" smtClean="0"/>
              <a:t>classification différents </a:t>
            </a:r>
            <a:r>
              <a:rPr lang="fr-FR" b="1" dirty="0"/>
              <a:t>types ICEs/IMEs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12839" y="1799303"/>
            <a:ext cx="10766323" cy="448351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3200" dirty="0" smtClean="0"/>
              <a:t>Complet</a:t>
            </a:r>
            <a:r>
              <a:rPr lang="fr-FR" sz="3200" dirty="0"/>
              <a:t>, partiel, à vérifié </a:t>
            </a:r>
            <a:r>
              <a:rPr lang="fr-FR" sz="3200" dirty="0" smtClean="0"/>
              <a:t>expérimentalement, emboîté, </a:t>
            </a:r>
            <a:r>
              <a:rPr lang="fr-FR" sz="3200" dirty="0" smtClean="0"/>
              <a:t>etc.  </a:t>
            </a:r>
            <a:r>
              <a:rPr lang="fr-FR" sz="3200" dirty="0"/>
              <a:t>:</a:t>
            </a:r>
          </a:p>
          <a:p>
            <a:r>
              <a:rPr lang="fr-FR" sz="3200" dirty="0"/>
              <a:t>ICE complet : </a:t>
            </a:r>
            <a:r>
              <a:rPr lang="fr-FR" sz="3200" dirty="0" smtClean="0"/>
              <a:t>R+C+V+I</a:t>
            </a:r>
            <a:endParaRPr lang="fr-FR" sz="3200" dirty="0"/>
          </a:p>
          <a:p>
            <a:r>
              <a:rPr lang="fr-FR" sz="3200" dirty="0" smtClean="0"/>
              <a:t>Module de conjugaison </a:t>
            </a:r>
            <a:r>
              <a:rPr lang="fr-FR" sz="3200" dirty="0"/>
              <a:t>: </a:t>
            </a:r>
            <a:r>
              <a:rPr lang="fr-FR" sz="3200" dirty="0" smtClean="0"/>
              <a:t>R+C+V</a:t>
            </a:r>
            <a:endParaRPr lang="fr-FR" sz="3200" dirty="0"/>
          </a:p>
          <a:p>
            <a:r>
              <a:rPr lang="fr-FR" sz="3200" dirty="0"/>
              <a:t>ICE partiel : V + autres protéines </a:t>
            </a:r>
            <a:r>
              <a:rPr lang="fr-FR" sz="3200" dirty="0" smtClean="0"/>
              <a:t>étiquettes</a:t>
            </a:r>
            <a:endParaRPr lang="fr-FR" sz="3200" dirty="0"/>
          </a:p>
          <a:p>
            <a:r>
              <a:rPr lang="fr-FR" sz="3200" dirty="0"/>
              <a:t>IME complet : R+I ou R+C+I avec distance &lt; 10 </a:t>
            </a:r>
            <a:r>
              <a:rPr lang="fr-FR" sz="3200" dirty="0" smtClean="0"/>
              <a:t>CDS</a:t>
            </a:r>
            <a:endParaRPr lang="fr-FR" sz="3200" dirty="0"/>
          </a:p>
          <a:p>
            <a:r>
              <a:rPr lang="fr-FR" sz="3200" dirty="0" smtClean="0"/>
              <a:t>Elément mobilisable </a:t>
            </a:r>
            <a:r>
              <a:rPr lang="fr-FR" sz="3200" dirty="0"/>
              <a:t>: R+C avec distance &lt; 10 </a:t>
            </a:r>
            <a:r>
              <a:rPr lang="fr-FR" sz="3200" dirty="0" smtClean="0"/>
              <a:t>CDS</a:t>
            </a:r>
            <a:endParaRPr lang="fr-FR" sz="3200" dirty="0"/>
          </a:p>
          <a:p>
            <a:r>
              <a:rPr lang="fr-FR" sz="3200" dirty="0" smtClean="0"/>
              <a:t>Autre élément partiel </a:t>
            </a:r>
            <a:r>
              <a:rPr lang="fr-FR" sz="3200" dirty="0"/>
              <a:t>: R+C&gt;10 CDS, R+V, </a:t>
            </a:r>
            <a:r>
              <a:rPr lang="fr-FR" sz="3200" dirty="0" smtClean="0"/>
              <a:t>V+C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5122269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" y="0"/>
            <a:ext cx="12192000" cy="1205954"/>
          </a:xfrm>
        </p:spPr>
        <p:txBody>
          <a:bodyPr>
            <a:normAutofit/>
          </a:bodyPr>
          <a:lstStyle/>
          <a:p>
            <a:pPr algn="ctr"/>
            <a:r>
              <a:rPr lang="fr-FR" b="1" dirty="0"/>
              <a:t>Jeux </a:t>
            </a:r>
            <a:r>
              <a:rPr lang="fr-FR" b="1" dirty="0"/>
              <a:t>de </a:t>
            </a:r>
            <a:r>
              <a:rPr lang="fr-FR" b="1" dirty="0" smtClean="0"/>
              <a:t>tests </a:t>
            </a:r>
            <a:r>
              <a:rPr lang="fr-FR" b="1" dirty="0"/>
              <a:t>de </a:t>
            </a:r>
            <a:r>
              <a:rPr lang="fr-FR" b="1" dirty="0"/>
              <a:t>89 </a:t>
            </a:r>
            <a:r>
              <a:rPr lang="fr-FR" b="1" dirty="0" smtClean="0"/>
              <a:t>ICEs/IMEs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6420" y="1205954"/>
            <a:ext cx="11479161" cy="540132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3200" dirty="0" smtClean="0"/>
              <a:t>Adaptés </a:t>
            </a:r>
            <a:r>
              <a:rPr lang="fr-FR" sz="3200" dirty="0"/>
              <a:t>manuellement </a:t>
            </a:r>
            <a:r>
              <a:rPr lang="fr-FR" sz="3200" dirty="0"/>
              <a:t>de cas </a:t>
            </a:r>
            <a:r>
              <a:rPr lang="fr-FR" sz="3200" dirty="0" smtClean="0"/>
              <a:t>réels </a:t>
            </a:r>
            <a:r>
              <a:rPr lang="fr-FR" sz="3200" dirty="0" smtClean="0"/>
              <a:t>pour </a:t>
            </a:r>
            <a:r>
              <a:rPr lang="fr-FR" sz="3200" dirty="0"/>
              <a:t>tester </a:t>
            </a:r>
            <a:r>
              <a:rPr lang="fr-FR" sz="3200" dirty="0" smtClean="0"/>
              <a:t>l’algorithme sur une grande diversité </a:t>
            </a:r>
            <a:r>
              <a:rPr lang="fr-FR" sz="3200" dirty="0"/>
              <a:t>de cas </a:t>
            </a:r>
            <a:r>
              <a:rPr lang="fr-FR" sz="3200" dirty="0" smtClean="0"/>
              <a:t>complexes </a:t>
            </a:r>
            <a:r>
              <a:rPr lang="fr-FR" sz="3200" dirty="0" smtClean="0"/>
              <a:t>:</a:t>
            </a:r>
            <a:endParaRPr lang="fr-FR" sz="3200" dirty="0"/>
          </a:p>
          <a:p>
            <a:r>
              <a:rPr lang="fr-FR" sz="3200" dirty="0"/>
              <a:t>P</a:t>
            </a:r>
            <a:r>
              <a:rPr lang="fr-FR" sz="3200" dirty="0" smtClean="0"/>
              <a:t>rotéines </a:t>
            </a:r>
            <a:r>
              <a:rPr lang="fr-FR" sz="3200" dirty="0" smtClean="0"/>
              <a:t>signatures : 356</a:t>
            </a:r>
            <a:endParaRPr lang="fr-FR" sz="3200" dirty="0"/>
          </a:p>
          <a:p>
            <a:r>
              <a:rPr lang="fr-FR" sz="3200" dirty="0" smtClean="0"/>
              <a:t>ICEs complets : 23</a:t>
            </a:r>
            <a:endParaRPr lang="fr-FR" sz="3200" dirty="0"/>
          </a:p>
          <a:p>
            <a:r>
              <a:rPr lang="fr-FR" sz="3200" dirty="0"/>
              <a:t>M</a:t>
            </a:r>
            <a:r>
              <a:rPr lang="fr-FR" sz="3200" dirty="0" smtClean="0"/>
              <a:t>odules </a:t>
            </a:r>
            <a:r>
              <a:rPr lang="fr-FR" sz="3200" dirty="0" smtClean="0"/>
              <a:t>conjugaisons </a:t>
            </a:r>
            <a:r>
              <a:rPr lang="fr-FR" sz="3200" dirty="0"/>
              <a:t>: </a:t>
            </a:r>
            <a:r>
              <a:rPr lang="fr-FR" sz="3200" dirty="0" smtClean="0"/>
              <a:t>8</a:t>
            </a:r>
            <a:endParaRPr lang="fr-FR" sz="3200" dirty="0"/>
          </a:p>
          <a:p>
            <a:r>
              <a:rPr lang="fr-FR" sz="3200" dirty="0" smtClean="0"/>
              <a:t>ICEs partiels </a:t>
            </a:r>
            <a:r>
              <a:rPr lang="fr-FR" sz="3200" dirty="0"/>
              <a:t>: </a:t>
            </a:r>
            <a:r>
              <a:rPr lang="fr-FR" sz="3200" dirty="0" smtClean="0"/>
              <a:t>11</a:t>
            </a:r>
            <a:endParaRPr lang="fr-FR" sz="3200" dirty="0"/>
          </a:p>
          <a:p>
            <a:r>
              <a:rPr lang="fr-FR" sz="3200" dirty="0" smtClean="0"/>
              <a:t>IMEs complets </a:t>
            </a:r>
            <a:r>
              <a:rPr lang="fr-FR" sz="3200" dirty="0"/>
              <a:t>: </a:t>
            </a:r>
            <a:r>
              <a:rPr lang="fr-FR" sz="3200" dirty="0" smtClean="0"/>
              <a:t>37</a:t>
            </a:r>
            <a:endParaRPr lang="fr-FR" sz="3200" dirty="0"/>
          </a:p>
          <a:p>
            <a:r>
              <a:rPr lang="fr-FR" sz="3200" dirty="0" smtClean="0"/>
              <a:t>Eléments mobilisables </a:t>
            </a:r>
            <a:r>
              <a:rPr lang="fr-FR" sz="3200" dirty="0"/>
              <a:t>(R+C &lt; 10 CDS) : </a:t>
            </a:r>
            <a:r>
              <a:rPr lang="fr-FR" sz="3200" dirty="0" smtClean="0"/>
              <a:t>3</a:t>
            </a:r>
            <a:endParaRPr lang="fr-FR" sz="3200" dirty="0"/>
          </a:p>
          <a:p>
            <a:r>
              <a:rPr lang="fr-FR" sz="3200" dirty="0" smtClean="0"/>
              <a:t>Autres éléments </a:t>
            </a:r>
            <a:r>
              <a:rPr lang="fr-FR" sz="3200" dirty="0"/>
              <a:t>partiels (R+C&gt;10 CDS, R+V, V+C) : </a:t>
            </a:r>
            <a:r>
              <a:rPr lang="fr-FR" sz="3200" dirty="0" smtClean="0"/>
              <a:t>7</a:t>
            </a:r>
            <a:endParaRPr lang="fr-FR" sz="3200" dirty="0"/>
          </a:p>
          <a:p>
            <a:r>
              <a:rPr lang="fr-FR" sz="3200" dirty="0" smtClean="0"/>
              <a:t>Eléments </a:t>
            </a:r>
            <a:r>
              <a:rPr lang="fr-FR" sz="3200" dirty="0"/>
              <a:t>emboîtés : </a:t>
            </a:r>
            <a:r>
              <a:rPr lang="fr-FR" sz="3200" dirty="0" smtClean="0"/>
              <a:t>47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607628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649749"/>
          </a:xfrm>
        </p:spPr>
        <p:txBody>
          <a:bodyPr/>
          <a:lstStyle/>
          <a:p>
            <a:pPr algn="ctr"/>
            <a:r>
              <a:rPr lang="fr-FR" b="1" dirty="0"/>
              <a:t>Données </a:t>
            </a:r>
            <a:r>
              <a:rPr lang="fr-FR" b="1" dirty="0" smtClean="0"/>
              <a:t>en entrées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0416" y="1766370"/>
            <a:ext cx="10528780" cy="744832"/>
          </a:xfrm>
        </p:spPr>
        <p:txBody>
          <a:bodyPr>
            <a:normAutofit/>
          </a:bodyPr>
          <a:lstStyle/>
          <a:p>
            <a:pPr algn="ctr"/>
            <a:r>
              <a:rPr lang="fr-FR" sz="3200" dirty="0"/>
              <a:t>S</a:t>
            </a:r>
            <a:r>
              <a:rPr lang="fr-FR" sz="3200" dirty="0" smtClean="0"/>
              <a:t>équence </a:t>
            </a:r>
            <a:r>
              <a:rPr lang="fr-FR" sz="3200" dirty="0"/>
              <a:t>de protéines étiquettes ordonnées sur le </a:t>
            </a:r>
            <a:r>
              <a:rPr lang="fr-FR" sz="3200" dirty="0" smtClean="0"/>
              <a:t>génome.</a:t>
            </a:r>
            <a:endParaRPr lang="fr-FR" sz="3200" dirty="0"/>
          </a:p>
        </p:txBody>
      </p:sp>
      <p:sp>
        <p:nvSpPr>
          <p:cNvPr id="70" name="Espace réservé du contenu 2"/>
          <p:cNvSpPr txBox="1">
            <a:spLocks/>
          </p:cNvSpPr>
          <p:nvPr/>
        </p:nvSpPr>
        <p:spPr>
          <a:xfrm>
            <a:off x="9324444" y="5702060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Intégrase</a:t>
            </a:r>
            <a:endParaRPr lang="fr-FR" dirty="0"/>
          </a:p>
        </p:txBody>
      </p:sp>
      <p:sp>
        <p:nvSpPr>
          <p:cNvPr id="71" name="Espace réservé du contenu 2"/>
          <p:cNvSpPr txBox="1">
            <a:spLocks/>
          </p:cNvSpPr>
          <p:nvPr/>
        </p:nvSpPr>
        <p:spPr>
          <a:xfrm>
            <a:off x="7223192" y="5727939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VirB4</a:t>
            </a:r>
            <a:endParaRPr lang="fr-FR" dirty="0"/>
          </a:p>
        </p:txBody>
      </p:sp>
      <p:sp>
        <p:nvSpPr>
          <p:cNvPr id="72" name="Espace réservé du contenu 2"/>
          <p:cNvSpPr txBox="1">
            <a:spLocks/>
          </p:cNvSpPr>
          <p:nvPr/>
        </p:nvSpPr>
        <p:spPr>
          <a:xfrm>
            <a:off x="4787307" y="5702060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Coupling</a:t>
            </a:r>
            <a:endParaRPr lang="fr-FR" dirty="0"/>
          </a:p>
        </p:txBody>
      </p:sp>
      <p:sp>
        <p:nvSpPr>
          <p:cNvPr id="73" name="Espace réservé du contenu 2"/>
          <p:cNvSpPr txBox="1">
            <a:spLocks/>
          </p:cNvSpPr>
          <p:nvPr/>
        </p:nvSpPr>
        <p:spPr>
          <a:xfrm>
            <a:off x="2323745" y="5702060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err="1" smtClean="0"/>
              <a:t>Relaxase</a:t>
            </a:r>
            <a:endParaRPr lang="fr-FR" dirty="0"/>
          </a:p>
        </p:txBody>
      </p:sp>
      <p:sp>
        <p:nvSpPr>
          <p:cNvPr id="74" name="Ellipse 73"/>
          <p:cNvSpPr>
            <a:spLocks noChangeAspect="1"/>
          </p:cNvSpPr>
          <p:nvPr/>
        </p:nvSpPr>
        <p:spPr>
          <a:xfrm>
            <a:off x="8737848" y="5639094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5" name="Ellipse 74"/>
          <p:cNvSpPr>
            <a:spLocks noChangeAspect="1"/>
          </p:cNvSpPr>
          <p:nvPr/>
        </p:nvSpPr>
        <p:spPr>
          <a:xfrm>
            <a:off x="6646536" y="5639094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6" name="Ellipse 75"/>
          <p:cNvSpPr>
            <a:spLocks noChangeAspect="1"/>
          </p:cNvSpPr>
          <p:nvPr/>
        </p:nvSpPr>
        <p:spPr>
          <a:xfrm>
            <a:off x="4182974" y="5639094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Ellipse 76"/>
          <p:cNvSpPr>
            <a:spLocks noChangeAspect="1"/>
          </p:cNvSpPr>
          <p:nvPr/>
        </p:nvSpPr>
        <p:spPr>
          <a:xfrm>
            <a:off x="1719412" y="5637526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8" name="Connecteur droit 77"/>
          <p:cNvCxnSpPr/>
          <p:nvPr/>
        </p:nvCxnSpPr>
        <p:spPr>
          <a:xfrm>
            <a:off x="396815" y="3512238"/>
            <a:ext cx="11283351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Ellipse 78"/>
          <p:cNvSpPr>
            <a:spLocks noChangeAspect="1"/>
          </p:cNvSpPr>
          <p:nvPr/>
        </p:nvSpPr>
        <p:spPr>
          <a:xfrm>
            <a:off x="1715459" y="3243806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0" name="Ellipse 79"/>
          <p:cNvSpPr>
            <a:spLocks noChangeAspect="1"/>
          </p:cNvSpPr>
          <p:nvPr/>
        </p:nvSpPr>
        <p:spPr>
          <a:xfrm>
            <a:off x="8802196" y="3243806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1" name="Ellipse 80"/>
          <p:cNvSpPr>
            <a:spLocks noChangeAspect="1"/>
          </p:cNvSpPr>
          <p:nvPr/>
        </p:nvSpPr>
        <p:spPr>
          <a:xfrm>
            <a:off x="2727850" y="3242238"/>
            <a:ext cx="540000" cy="540000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2" name="Ellipse 81"/>
          <p:cNvSpPr>
            <a:spLocks noChangeAspect="1"/>
          </p:cNvSpPr>
          <p:nvPr/>
        </p:nvSpPr>
        <p:spPr>
          <a:xfrm>
            <a:off x="9814587" y="3243806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3" name="Ellipse 82"/>
          <p:cNvSpPr>
            <a:spLocks noChangeAspect="1"/>
          </p:cNvSpPr>
          <p:nvPr/>
        </p:nvSpPr>
        <p:spPr>
          <a:xfrm>
            <a:off x="6777414" y="3243806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4" name="Ellipse 83"/>
          <p:cNvSpPr>
            <a:spLocks noChangeAspect="1"/>
          </p:cNvSpPr>
          <p:nvPr/>
        </p:nvSpPr>
        <p:spPr>
          <a:xfrm>
            <a:off x="7789805" y="3243806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5" name="Ellipse 84"/>
          <p:cNvSpPr>
            <a:spLocks noChangeAspect="1"/>
          </p:cNvSpPr>
          <p:nvPr/>
        </p:nvSpPr>
        <p:spPr>
          <a:xfrm>
            <a:off x="10826979" y="324223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6" name="Ellipse 85"/>
          <p:cNvSpPr>
            <a:spLocks noChangeAspect="1"/>
          </p:cNvSpPr>
          <p:nvPr/>
        </p:nvSpPr>
        <p:spPr>
          <a:xfrm>
            <a:off x="5765023" y="3243806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7" name="Ellipse 86"/>
          <p:cNvSpPr>
            <a:spLocks noChangeAspect="1"/>
          </p:cNvSpPr>
          <p:nvPr/>
        </p:nvSpPr>
        <p:spPr>
          <a:xfrm>
            <a:off x="3740241" y="3243806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8" name="Ellipse 87"/>
          <p:cNvSpPr>
            <a:spLocks noChangeAspect="1"/>
          </p:cNvSpPr>
          <p:nvPr/>
        </p:nvSpPr>
        <p:spPr>
          <a:xfrm>
            <a:off x="703068" y="324223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9" name="Ellipse 88"/>
          <p:cNvSpPr>
            <a:spLocks noChangeAspect="1"/>
          </p:cNvSpPr>
          <p:nvPr/>
        </p:nvSpPr>
        <p:spPr>
          <a:xfrm>
            <a:off x="4752632" y="324223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0" name="Espace réservé du contenu 2"/>
          <p:cNvSpPr txBox="1">
            <a:spLocks/>
          </p:cNvSpPr>
          <p:nvPr/>
        </p:nvSpPr>
        <p:spPr>
          <a:xfrm>
            <a:off x="953527" y="4072632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315 CDSs</a:t>
            </a:r>
            <a:endParaRPr lang="fr-FR" dirty="0"/>
          </a:p>
        </p:txBody>
      </p:sp>
      <p:sp>
        <p:nvSpPr>
          <p:cNvPr id="91" name="Demi-cadre 90"/>
          <p:cNvSpPr/>
          <p:nvPr/>
        </p:nvSpPr>
        <p:spPr>
          <a:xfrm rot="2700000">
            <a:off x="1209263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2" name="Espace réservé du contenu 2"/>
          <p:cNvSpPr txBox="1">
            <a:spLocks/>
          </p:cNvSpPr>
          <p:nvPr/>
        </p:nvSpPr>
        <p:spPr>
          <a:xfrm>
            <a:off x="1973479" y="4072632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15 CDSs</a:t>
            </a:r>
            <a:endParaRPr lang="fr-FR" dirty="0"/>
          </a:p>
        </p:txBody>
      </p:sp>
      <p:sp>
        <p:nvSpPr>
          <p:cNvPr id="93" name="Demi-cadre 92"/>
          <p:cNvSpPr/>
          <p:nvPr/>
        </p:nvSpPr>
        <p:spPr>
          <a:xfrm rot="2700000">
            <a:off x="2229215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4" name="Espace réservé du contenu 2"/>
          <p:cNvSpPr txBox="1">
            <a:spLocks/>
          </p:cNvSpPr>
          <p:nvPr/>
        </p:nvSpPr>
        <p:spPr>
          <a:xfrm>
            <a:off x="2993431" y="4071064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50 CDSs</a:t>
            </a:r>
            <a:endParaRPr lang="fr-FR" dirty="0"/>
          </a:p>
        </p:txBody>
      </p:sp>
      <p:sp>
        <p:nvSpPr>
          <p:cNvPr id="95" name="Demi-cadre 94"/>
          <p:cNvSpPr/>
          <p:nvPr/>
        </p:nvSpPr>
        <p:spPr>
          <a:xfrm rot="2700000">
            <a:off x="3249167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6" name="Espace réservé du contenu 2"/>
          <p:cNvSpPr txBox="1">
            <a:spLocks/>
          </p:cNvSpPr>
          <p:nvPr/>
        </p:nvSpPr>
        <p:spPr>
          <a:xfrm>
            <a:off x="4013383" y="4071064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7 CDSs</a:t>
            </a:r>
            <a:endParaRPr lang="fr-FR" dirty="0"/>
          </a:p>
        </p:txBody>
      </p:sp>
      <p:sp>
        <p:nvSpPr>
          <p:cNvPr id="98" name="Espace réservé du contenu 2"/>
          <p:cNvSpPr txBox="1">
            <a:spLocks/>
          </p:cNvSpPr>
          <p:nvPr/>
        </p:nvSpPr>
        <p:spPr>
          <a:xfrm>
            <a:off x="5033335" y="4072632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4 CDSs</a:t>
            </a:r>
            <a:endParaRPr lang="fr-FR" dirty="0"/>
          </a:p>
        </p:txBody>
      </p:sp>
      <p:sp>
        <p:nvSpPr>
          <p:cNvPr id="99" name="Demi-cadre 98"/>
          <p:cNvSpPr/>
          <p:nvPr/>
        </p:nvSpPr>
        <p:spPr>
          <a:xfrm rot="2700000">
            <a:off x="5289071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0" name="Espace réservé du contenu 2"/>
          <p:cNvSpPr txBox="1">
            <a:spLocks/>
          </p:cNvSpPr>
          <p:nvPr/>
        </p:nvSpPr>
        <p:spPr>
          <a:xfrm>
            <a:off x="6053287" y="4072632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3 CDSs</a:t>
            </a:r>
            <a:endParaRPr lang="fr-FR" dirty="0"/>
          </a:p>
        </p:txBody>
      </p:sp>
      <p:sp>
        <p:nvSpPr>
          <p:cNvPr id="101" name="Demi-cadre 100"/>
          <p:cNvSpPr/>
          <p:nvPr/>
        </p:nvSpPr>
        <p:spPr>
          <a:xfrm rot="2700000">
            <a:off x="6309023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2" name="Espace réservé du contenu 2"/>
          <p:cNvSpPr txBox="1">
            <a:spLocks/>
          </p:cNvSpPr>
          <p:nvPr/>
        </p:nvSpPr>
        <p:spPr>
          <a:xfrm>
            <a:off x="7073239" y="4071064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22 CDSs</a:t>
            </a:r>
            <a:endParaRPr lang="fr-FR" dirty="0"/>
          </a:p>
        </p:txBody>
      </p:sp>
      <p:sp>
        <p:nvSpPr>
          <p:cNvPr id="103" name="Demi-cadre 102"/>
          <p:cNvSpPr/>
          <p:nvPr/>
        </p:nvSpPr>
        <p:spPr>
          <a:xfrm rot="2700000">
            <a:off x="7328975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4" name="Espace réservé du contenu 2"/>
          <p:cNvSpPr txBox="1">
            <a:spLocks/>
          </p:cNvSpPr>
          <p:nvPr/>
        </p:nvSpPr>
        <p:spPr>
          <a:xfrm>
            <a:off x="8093191" y="4071064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25 CDSs</a:t>
            </a:r>
            <a:endParaRPr lang="fr-FR" dirty="0"/>
          </a:p>
        </p:txBody>
      </p:sp>
      <p:sp>
        <p:nvSpPr>
          <p:cNvPr id="105" name="Demi-cadre 104"/>
          <p:cNvSpPr/>
          <p:nvPr/>
        </p:nvSpPr>
        <p:spPr>
          <a:xfrm rot="2700000">
            <a:off x="8348927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6" name="Espace réservé du contenu 2"/>
          <p:cNvSpPr txBox="1">
            <a:spLocks/>
          </p:cNvSpPr>
          <p:nvPr/>
        </p:nvSpPr>
        <p:spPr>
          <a:xfrm>
            <a:off x="9113143" y="4069496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30 CDSs</a:t>
            </a:r>
            <a:endParaRPr lang="fr-FR" dirty="0"/>
          </a:p>
        </p:txBody>
      </p:sp>
      <p:sp>
        <p:nvSpPr>
          <p:cNvPr id="107" name="Demi-cadre 106"/>
          <p:cNvSpPr/>
          <p:nvPr/>
        </p:nvSpPr>
        <p:spPr>
          <a:xfrm rot="2700000">
            <a:off x="9368879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8" name="Espace réservé du contenu 2"/>
          <p:cNvSpPr txBox="1">
            <a:spLocks/>
          </p:cNvSpPr>
          <p:nvPr/>
        </p:nvSpPr>
        <p:spPr>
          <a:xfrm>
            <a:off x="10133091" y="4069496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5 CDSs</a:t>
            </a:r>
            <a:endParaRPr lang="fr-FR" dirty="0"/>
          </a:p>
        </p:txBody>
      </p:sp>
      <p:sp>
        <p:nvSpPr>
          <p:cNvPr id="109" name="Demi-cadre 108"/>
          <p:cNvSpPr/>
          <p:nvPr/>
        </p:nvSpPr>
        <p:spPr>
          <a:xfrm rot="2700000">
            <a:off x="10388827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1" name="Demi-cadre 110"/>
          <p:cNvSpPr/>
          <p:nvPr/>
        </p:nvSpPr>
        <p:spPr>
          <a:xfrm rot="2700000">
            <a:off x="4269113" y="3843052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1558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611739"/>
          </a:xfrm>
        </p:spPr>
        <p:txBody>
          <a:bodyPr/>
          <a:lstStyle/>
          <a:p>
            <a:pPr algn="ctr"/>
            <a:r>
              <a:rPr lang="fr-FR" b="1" dirty="0" smtClean="0"/>
              <a:t>1</a:t>
            </a:r>
            <a:r>
              <a:rPr lang="fr-FR" b="1" baseline="30000" dirty="0" smtClean="0"/>
              <a:t>ère</a:t>
            </a:r>
            <a:r>
              <a:rPr lang="fr-FR" b="1" dirty="0" smtClean="0"/>
              <a:t> étape : les </a:t>
            </a:r>
            <a:r>
              <a:rPr lang="fr-FR" b="1" dirty="0"/>
              <a:t>ICEs/IMEs ne peuvent pas être trop grands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926655"/>
            <a:ext cx="12192000" cy="793172"/>
          </a:xfrm>
        </p:spPr>
        <p:txBody>
          <a:bodyPr>
            <a:normAutofit/>
          </a:bodyPr>
          <a:lstStyle/>
          <a:p>
            <a:pPr algn="ctr"/>
            <a:r>
              <a:rPr lang="fr-FR" sz="3200" dirty="0" smtClean="0"/>
              <a:t>La séquence est coupée si &gt; 100 CDSs entre 2 protéines étiquettes.</a:t>
            </a:r>
            <a:endParaRPr lang="fr-FR" sz="3200" dirty="0"/>
          </a:p>
        </p:txBody>
      </p:sp>
      <p:cxnSp>
        <p:nvCxnSpPr>
          <p:cNvPr id="5" name="Connecteur droit 4"/>
          <p:cNvCxnSpPr/>
          <p:nvPr/>
        </p:nvCxnSpPr>
        <p:spPr>
          <a:xfrm>
            <a:off x="396815" y="3512238"/>
            <a:ext cx="11283351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Ellipse 23"/>
          <p:cNvSpPr>
            <a:spLocks noChangeAspect="1"/>
          </p:cNvSpPr>
          <p:nvPr/>
        </p:nvSpPr>
        <p:spPr>
          <a:xfrm>
            <a:off x="1715459" y="3243806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Ellipse 24"/>
          <p:cNvSpPr>
            <a:spLocks noChangeAspect="1"/>
          </p:cNvSpPr>
          <p:nvPr/>
        </p:nvSpPr>
        <p:spPr>
          <a:xfrm>
            <a:off x="8802196" y="3243806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/>
          <p:cNvSpPr>
            <a:spLocks noChangeAspect="1"/>
          </p:cNvSpPr>
          <p:nvPr/>
        </p:nvSpPr>
        <p:spPr>
          <a:xfrm>
            <a:off x="2727850" y="3242238"/>
            <a:ext cx="540000" cy="540000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Ellipse 27"/>
          <p:cNvSpPr>
            <a:spLocks noChangeAspect="1"/>
          </p:cNvSpPr>
          <p:nvPr/>
        </p:nvSpPr>
        <p:spPr>
          <a:xfrm>
            <a:off x="9814587" y="3243806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Ellipse 28"/>
          <p:cNvSpPr>
            <a:spLocks noChangeAspect="1"/>
          </p:cNvSpPr>
          <p:nvPr/>
        </p:nvSpPr>
        <p:spPr>
          <a:xfrm>
            <a:off x="6777414" y="3243806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Ellipse 32"/>
          <p:cNvSpPr>
            <a:spLocks noChangeAspect="1"/>
          </p:cNvSpPr>
          <p:nvPr/>
        </p:nvSpPr>
        <p:spPr>
          <a:xfrm>
            <a:off x="7789805" y="3243806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Ellipse 35"/>
          <p:cNvSpPr>
            <a:spLocks noChangeAspect="1"/>
          </p:cNvSpPr>
          <p:nvPr/>
        </p:nvSpPr>
        <p:spPr>
          <a:xfrm>
            <a:off x="10826979" y="324223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Ellipse 36"/>
          <p:cNvSpPr>
            <a:spLocks noChangeAspect="1"/>
          </p:cNvSpPr>
          <p:nvPr/>
        </p:nvSpPr>
        <p:spPr>
          <a:xfrm>
            <a:off x="5765023" y="3243806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Ellipse 37"/>
          <p:cNvSpPr>
            <a:spLocks noChangeAspect="1"/>
          </p:cNvSpPr>
          <p:nvPr/>
        </p:nvSpPr>
        <p:spPr>
          <a:xfrm>
            <a:off x="3740241" y="3243806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Ellipse 38"/>
          <p:cNvSpPr>
            <a:spLocks noChangeAspect="1"/>
          </p:cNvSpPr>
          <p:nvPr/>
        </p:nvSpPr>
        <p:spPr>
          <a:xfrm>
            <a:off x="703068" y="324223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Ellipse 44"/>
          <p:cNvSpPr>
            <a:spLocks noChangeAspect="1"/>
          </p:cNvSpPr>
          <p:nvPr/>
        </p:nvSpPr>
        <p:spPr>
          <a:xfrm>
            <a:off x="4752632" y="324223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Espace réservé du contenu 2"/>
          <p:cNvSpPr txBox="1">
            <a:spLocks/>
          </p:cNvSpPr>
          <p:nvPr/>
        </p:nvSpPr>
        <p:spPr>
          <a:xfrm>
            <a:off x="4013377" y="4071064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7 CDSs</a:t>
            </a:r>
            <a:endParaRPr lang="fr-FR" dirty="0"/>
          </a:p>
        </p:txBody>
      </p:sp>
      <p:sp>
        <p:nvSpPr>
          <p:cNvPr id="51" name="Demi-cadre 50"/>
          <p:cNvSpPr/>
          <p:nvPr/>
        </p:nvSpPr>
        <p:spPr>
          <a:xfrm rot="2700000">
            <a:off x="4269113" y="3841485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2" name="Espace réservé du contenu 2"/>
          <p:cNvSpPr txBox="1">
            <a:spLocks/>
          </p:cNvSpPr>
          <p:nvPr/>
        </p:nvSpPr>
        <p:spPr>
          <a:xfrm>
            <a:off x="1973479" y="4072632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15 CDSs</a:t>
            </a:r>
            <a:endParaRPr lang="fr-FR" dirty="0"/>
          </a:p>
        </p:txBody>
      </p:sp>
      <p:sp>
        <p:nvSpPr>
          <p:cNvPr id="53" name="Demi-cadre 52"/>
          <p:cNvSpPr/>
          <p:nvPr/>
        </p:nvSpPr>
        <p:spPr>
          <a:xfrm rot="2700000">
            <a:off x="2229215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4" name="Espace réservé du contenu 2"/>
          <p:cNvSpPr txBox="1">
            <a:spLocks/>
          </p:cNvSpPr>
          <p:nvPr/>
        </p:nvSpPr>
        <p:spPr>
          <a:xfrm>
            <a:off x="2993431" y="4071064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50 CDSs</a:t>
            </a:r>
            <a:endParaRPr lang="fr-FR" dirty="0"/>
          </a:p>
        </p:txBody>
      </p:sp>
      <p:sp>
        <p:nvSpPr>
          <p:cNvPr id="55" name="Demi-cadre 54"/>
          <p:cNvSpPr/>
          <p:nvPr/>
        </p:nvSpPr>
        <p:spPr>
          <a:xfrm rot="2700000">
            <a:off x="3249167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6" name="Espace réservé du contenu 2"/>
          <p:cNvSpPr txBox="1">
            <a:spLocks/>
          </p:cNvSpPr>
          <p:nvPr/>
        </p:nvSpPr>
        <p:spPr>
          <a:xfrm>
            <a:off x="966871" y="4069496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3200" b="1" dirty="0" smtClean="0">
                <a:solidFill>
                  <a:srgbClr val="FF0000"/>
                </a:solidFill>
              </a:rPr>
              <a:t>315 CDSs</a:t>
            </a:r>
            <a:endParaRPr lang="fr-FR" sz="3200" b="1" dirty="0">
              <a:solidFill>
                <a:srgbClr val="FF0000"/>
              </a:solidFill>
            </a:endParaRPr>
          </a:p>
        </p:txBody>
      </p:sp>
      <p:sp>
        <p:nvSpPr>
          <p:cNvPr id="57" name="Demi-cadre 56"/>
          <p:cNvSpPr/>
          <p:nvPr/>
        </p:nvSpPr>
        <p:spPr>
          <a:xfrm rot="2700000">
            <a:off x="1222607" y="3841485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8" name="Espace réservé du contenu 2"/>
          <p:cNvSpPr txBox="1">
            <a:spLocks/>
          </p:cNvSpPr>
          <p:nvPr/>
        </p:nvSpPr>
        <p:spPr>
          <a:xfrm>
            <a:off x="5033335" y="4072632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4 CDSs</a:t>
            </a:r>
            <a:endParaRPr lang="fr-FR" dirty="0"/>
          </a:p>
        </p:txBody>
      </p:sp>
      <p:sp>
        <p:nvSpPr>
          <p:cNvPr id="59" name="Demi-cadre 58"/>
          <p:cNvSpPr/>
          <p:nvPr/>
        </p:nvSpPr>
        <p:spPr>
          <a:xfrm rot="2700000">
            <a:off x="5289071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0" name="Espace réservé du contenu 2"/>
          <p:cNvSpPr txBox="1">
            <a:spLocks/>
          </p:cNvSpPr>
          <p:nvPr/>
        </p:nvSpPr>
        <p:spPr>
          <a:xfrm>
            <a:off x="6053287" y="4072632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3 CDSs</a:t>
            </a:r>
            <a:endParaRPr lang="fr-FR" dirty="0"/>
          </a:p>
        </p:txBody>
      </p:sp>
      <p:sp>
        <p:nvSpPr>
          <p:cNvPr id="61" name="Demi-cadre 60"/>
          <p:cNvSpPr/>
          <p:nvPr/>
        </p:nvSpPr>
        <p:spPr>
          <a:xfrm rot="2700000">
            <a:off x="6309023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2" name="Espace réservé du contenu 2"/>
          <p:cNvSpPr txBox="1">
            <a:spLocks/>
          </p:cNvSpPr>
          <p:nvPr/>
        </p:nvSpPr>
        <p:spPr>
          <a:xfrm>
            <a:off x="7073239" y="4071064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22 CDSs</a:t>
            </a:r>
            <a:endParaRPr lang="fr-FR" dirty="0"/>
          </a:p>
        </p:txBody>
      </p:sp>
      <p:sp>
        <p:nvSpPr>
          <p:cNvPr id="63" name="Demi-cadre 62"/>
          <p:cNvSpPr/>
          <p:nvPr/>
        </p:nvSpPr>
        <p:spPr>
          <a:xfrm rot="2700000">
            <a:off x="7328975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4" name="Espace réservé du contenu 2"/>
          <p:cNvSpPr txBox="1">
            <a:spLocks/>
          </p:cNvSpPr>
          <p:nvPr/>
        </p:nvSpPr>
        <p:spPr>
          <a:xfrm>
            <a:off x="8093191" y="4071064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25 CDSs</a:t>
            </a:r>
            <a:endParaRPr lang="fr-FR" dirty="0"/>
          </a:p>
        </p:txBody>
      </p:sp>
      <p:sp>
        <p:nvSpPr>
          <p:cNvPr id="65" name="Demi-cadre 64"/>
          <p:cNvSpPr/>
          <p:nvPr/>
        </p:nvSpPr>
        <p:spPr>
          <a:xfrm rot="2700000">
            <a:off x="8348927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6" name="Espace réservé du contenu 2"/>
          <p:cNvSpPr txBox="1">
            <a:spLocks/>
          </p:cNvSpPr>
          <p:nvPr/>
        </p:nvSpPr>
        <p:spPr>
          <a:xfrm>
            <a:off x="9113143" y="4069496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30 CDSs</a:t>
            </a:r>
            <a:endParaRPr lang="fr-FR" dirty="0"/>
          </a:p>
        </p:txBody>
      </p:sp>
      <p:sp>
        <p:nvSpPr>
          <p:cNvPr id="67" name="Demi-cadre 66"/>
          <p:cNvSpPr/>
          <p:nvPr/>
        </p:nvSpPr>
        <p:spPr>
          <a:xfrm rot="2700000">
            <a:off x="9368879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8" name="Espace réservé du contenu 2"/>
          <p:cNvSpPr txBox="1">
            <a:spLocks/>
          </p:cNvSpPr>
          <p:nvPr/>
        </p:nvSpPr>
        <p:spPr>
          <a:xfrm>
            <a:off x="10133091" y="4069496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5 CDSs</a:t>
            </a:r>
            <a:endParaRPr lang="fr-FR" dirty="0"/>
          </a:p>
        </p:txBody>
      </p:sp>
      <p:sp>
        <p:nvSpPr>
          <p:cNvPr id="69" name="Demi-cadre 68"/>
          <p:cNvSpPr/>
          <p:nvPr/>
        </p:nvSpPr>
        <p:spPr>
          <a:xfrm rot="2700000">
            <a:off x="10388827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6" name="Connecteur droit 5"/>
          <p:cNvCxnSpPr/>
          <p:nvPr/>
        </p:nvCxnSpPr>
        <p:spPr>
          <a:xfrm>
            <a:off x="1459992" y="3084406"/>
            <a:ext cx="21252" cy="807600"/>
          </a:xfrm>
          <a:prstGeom prst="line">
            <a:avLst/>
          </a:prstGeom>
          <a:ln w="412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Espace réservé du contenu 2"/>
          <p:cNvSpPr txBox="1">
            <a:spLocks/>
          </p:cNvSpPr>
          <p:nvPr/>
        </p:nvSpPr>
        <p:spPr>
          <a:xfrm>
            <a:off x="9324444" y="5702060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/>
              <a:t>Intégrase</a:t>
            </a:r>
          </a:p>
        </p:txBody>
      </p:sp>
      <p:sp>
        <p:nvSpPr>
          <p:cNvPr id="47" name="Espace réservé du contenu 2"/>
          <p:cNvSpPr txBox="1">
            <a:spLocks/>
          </p:cNvSpPr>
          <p:nvPr/>
        </p:nvSpPr>
        <p:spPr>
          <a:xfrm>
            <a:off x="7223192" y="5727939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VirB4</a:t>
            </a:r>
            <a:endParaRPr lang="fr-FR" dirty="0"/>
          </a:p>
        </p:txBody>
      </p:sp>
      <p:sp>
        <p:nvSpPr>
          <p:cNvPr id="48" name="Espace réservé du contenu 2"/>
          <p:cNvSpPr txBox="1">
            <a:spLocks/>
          </p:cNvSpPr>
          <p:nvPr/>
        </p:nvSpPr>
        <p:spPr>
          <a:xfrm>
            <a:off x="4787307" y="5702060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Coupling</a:t>
            </a:r>
            <a:endParaRPr lang="fr-FR" dirty="0"/>
          </a:p>
        </p:txBody>
      </p:sp>
      <p:sp>
        <p:nvSpPr>
          <p:cNvPr id="50" name="Espace réservé du contenu 2"/>
          <p:cNvSpPr txBox="1">
            <a:spLocks/>
          </p:cNvSpPr>
          <p:nvPr/>
        </p:nvSpPr>
        <p:spPr>
          <a:xfrm>
            <a:off x="2323745" y="5702060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Relaxase</a:t>
            </a:r>
            <a:endParaRPr lang="fr-FR" dirty="0"/>
          </a:p>
        </p:txBody>
      </p:sp>
      <p:sp>
        <p:nvSpPr>
          <p:cNvPr id="70" name="Ellipse 69"/>
          <p:cNvSpPr>
            <a:spLocks noChangeAspect="1"/>
          </p:cNvSpPr>
          <p:nvPr/>
        </p:nvSpPr>
        <p:spPr>
          <a:xfrm>
            <a:off x="8737848" y="5639094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Ellipse 70"/>
          <p:cNvSpPr>
            <a:spLocks noChangeAspect="1"/>
          </p:cNvSpPr>
          <p:nvPr/>
        </p:nvSpPr>
        <p:spPr>
          <a:xfrm>
            <a:off x="6646536" y="5639094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2" name="Ellipse 71"/>
          <p:cNvSpPr>
            <a:spLocks noChangeAspect="1"/>
          </p:cNvSpPr>
          <p:nvPr/>
        </p:nvSpPr>
        <p:spPr>
          <a:xfrm>
            <a:off x="4182974" y="5639094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3" name="Ellipse 72"/>
          <p:cNvSpPr>
            <a:spLocks noChangeAspect="1"/>
          </p:cNvSpPr>
          <p:nvPr/>
        </p:nvSpPr>
        <p:spPr>
          <a:xfrm>
            <a:off x="1719412" y="5637526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1424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81487"/>
          </a:xfrm>
        </p:spPr>
        <p:txBody>
          <a:bodyPr/>
          <a:lstStyle/>
          <a:p>
            <a:pPr algn="ctr"/>
            <a:r>
              <a:rPr lang="fr-FR" b="1" dirty="0" smtClean="0"/>
              <a:t>2</a:t>
            </a:r>
            <a:r>
              <a:rPr lang="fr-FR" b="1" baseline="30000" dirty="0" smtClean="0"/>
              <a:t>ème</a:t>
            </a:r>
            <a:r>
              <a:rPr lang="fr-FR" b="1" dirty="0" smtClean="0"/>
              <a:t> étape : </a:t>
            </a:r>
            <a:r>
              <a:rPr lang="fr-FR" b="1" dirty="0"/>
              <a:t>règles pour créer une graine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813656"/>
            <a:ext cx="12192000" cy="367671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3000" dirty="0" smtClean="0"/>
              <a:t>La séquence est parcourue de gauche à droite (       ). Si une des </a:t>
            </a:r>
            <a:r>
              <a:rPr lang="fr-FR" sz="3000" dirty="0"/>
              <a:t>3 </a:t>
            </a:r>
            <a:r>
              <a:rPr lang="fr-FR" sz="3000" dirty="0" smtClean="0"/>
              <a:t>protéines </a:t>
            </a:r>
            <a:r>
              <a:rPr lang="fr-FR" sz="3000" dirty="0"/>
              <a:t>étiquettes </a:t>
            </a:r>
            <a:r>
              <a:rPr lang="fr-FR" sz="3000" dirty="0" smtClean="0"/>
              <a:t>relaxase, coupling, ou virB4 est rencontrée → début graine (       ).</a:t>
            </a:r>
          </a:p>
          <a:p>
            <a:r>
              <a:rPr lang="fr-FR" sz="3000" dirty="0" smtClean="0"/>
              <a:t>Si l’élément contient une virB4, cela indique un ICE (complet ou partiel).</a:t>
            </a:r>
          </a:p>
          <a:p>
            <a:r>
              <a:rPr lang="fr-FR" sz="3000" dirty="0"/>
              <a:t>S</a:t>
            </a:r>
            <a:r>
              <a:rPr lang="fr-FR" sz="3000" dirty="0" smtClean="0"/>
              <a:t>i </a:t>
            </a:r>
            <a:r>
              <a:rPr lang="fr-FR" sz="3000" dirty="0"/>
              <a:t>l’élément contient </a:t>
            </a:r>
            <a:r>
              <a:rPr lang="fr-FR" sz="3000" dirty="0" smtClean="0"/>
              <a:t>une coupling </a:t>
            </a:r>
            <a:r>
              <a:rPr lang="fr-FR" sz="3000" dirty="0"/>
              <a:t>ou relaxase </a:t>
            </a:r>
            <a:r>
              <a:rPr lang="fr-FR" sz="3000" dirty="0" smtClean="0"/>
              <a:t>avec au moins une autre protéine </a:t>
            </a:r>
            <a:r>
              <a:rPr lang="fr-FR" sz="3000" dirty="0"/>
              <a:t>étiquette, cela indique un ICE ou </a:t>
            </a:r>
            <a:r>
              <a:rPr lang="fr-FR" sz="3000" dirty="0" smtClean="0"/>
              <a:t>IME.</a:t>
            </a:r>
            <a:endParaRPr lang="fr-FR" sz="3000" dirty="0"/>
          </a:p>
          <a:p>
            <a:r>
              <a:rPr lang="fr-FR" sz="3000" dirty="0" smtClean="0"/>
              <a:t>Si on trouve une intégrase </a:t>
            </a:r>
            <a:r>
              <a:rPr lang="fr-FR" sz="3000" dirty="0"/>
              <a:t>→</a:t>
            </a:r>
            <a:r>
              <a:rPr lang="fr-FR" sz="3000" dirty="0" smtClean="0"/>
              <a:t> </a:t>
            </a:r>
            <a:r>
              <a:rPr lang="fr-FR" sz="3000" dirty="0"/>
              <a:t>moins spécifique </a:t>
            </a:r>
            <a:r>
              <a:rPr lang="fr-FR" sz="3000" dirty="0" smtClean="0"/>
              <a:t>des ICEs / IMEs (peut être autres EM, i.e</a:t>
            </a:r>
            <a:r>
              <a:rPr lang="fr-FR" sz="3000" dirty="0"/>
              <a:t>.  </a:t>
            </a:r>
            <a:r>
              <a:rPr lang="fr-FR" sz="3000" dirty="0" smtClean="0"/>
              <a:t>transposons). L'</a:t>
            </a:r>
            <a:r>
              <a:rPr lang="fr-FR" sz="3000" dirty="0" err="1" smtClean="0"/>
              <a:t>intégrase</a:t>
            </a:r>
            <a:r>
              <a:rPr lang="fr-FR" sz="3000" dirty="0" smtClean="0"/>
              <a:t> est toujours </a:t>
            </a:r>
            <a:r>
              <a:rPr lang="fr-FR" sz="3000" dirty="0"/>
              <a:t>en bordure </a:t>
            </a:r>
            <a:r>
              <a:rPr lang="fr-FR" sz="3000" dirty="0" smtClean="0"/>
              <a:t>d'élément.</a:t>
            </a:r>
            <a:endParaRPr lang="fr-FR" sz="3000" dirty="0"/>
          </a:p>
        </p:txBody>
      </p:sp>
      <p:cxnSp>
        <p:nvCxnSpPr>
          <p:cNvPr id="5" name="Connecteur droit 4"/>
          <p:cNvCxnSpPr/>
          <p:nvPr/>
        </p:nvCxnSpPr>
        <p:spPr>
          <a:xfrm>
            <a:off x="396815" y="5646016"/>
            <a:ext cx="11283351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9324444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/>
              <a:t>Intégrase</a:t>
            </a:r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7223192" y="6341245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VirB4</a:t>
            </a:r>
            <a:endParaRPr lang="fr-FR" dirty="0"/>
          </a:p>
        </p:txBody>
      </p:sp>
      <p:sp>
        <p:nvSpPr>
          <p:cNvPr id="12" name="Espace réservé du contenu 2"/>
          <p:cNvSpPr txBox="1">
            <a:spLocks/>
          </p:cNvSpPr>
          <p:nvPr/>
        </p:nvSpPr>
        <p:spPr>
          <a:xfrm>
            <a:off x="4787307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Coupling</a:t>
            </a:r>
            <a:endParaRPr lang="fr-FR" dirty="0"/>
          </a:p>
        </p:txBody>
      </p:sp>
      <p:sp>
        <p:nvSpPr>
          <p:cNvPr id="13" name="Espace réservé du contenu 2"/>
          <p:cNvSpPr txBox="1">
            <a:spLocks/>
          </p:cNvSpPr>
          <p:nvPr/>
        </p:nvSpPr>
        <p:spPr>
          <a:xfrm>
            <a:off x="2323745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Relaxase</a:t>
            </a:r>
            <a:endParaRPr lang="fr-FR" dirty="0"/>
          </a:p>
        </p:txBody>
      </p:sp>
      <p:sp>
        <p:nvSpPr>
          <p:cNvPr id="24" name="Ellipse 23"/>
          <p:cNvSpPr>
            <a:spLocks noChangeAspect="1"/>
          </p:cNvSpPr>
          <p:nvPr/>
        </p:nvSpPr>
        <p:spPr>
          <a:xfrm>
            <a:off x="1715459" y="5377584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Ellipse 24"/>
          <p:cNvSpPr>
            <a:spLocks noChangeAspect="1"/>
          </p:cNvSpPr>
          <p:nvPr/>
        </p:nvSpPr>
        <p:spPr>
          <a:xfrm>
            <a:off x="8802196" y="5377584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/>
          <p:cNvSpPr>
            <a:spLocks noChangeAspect="1"/>
          </p:cNvSpPr>
          <p:nvPr/>
        </p:nvSpPr>
        <p:spPr>
          <a:xfrm>
            <a:off x="2727850" y="5376016"/>
            <a:ext cx="540000" cy="540000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Ellipse 27"/>
          <p:cNvSpPr>
            <a:spLocks noChangeAspect="1"/>
          </p:cNvSpPr>
          <p:nvPr/>
        </p:nvSpPr>
        <p:spPr>
          <a:xfrm>
            <a:off x="9814587" y="5377584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Ellipse 28"/>
          <p:cNvSpPr>
            <a:spLocks noChangeAspect="1"/>
          </p:cNvSpPr>
          <p:nvPr/>
        </p:nvSpPr>
        <p:spPr>
          <a:xfrm>
            <a:off x="6777414" y="5377584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Ellipse 32"/>
          <p:cNvSpPr>
            <a:spLocks noChangeAspect="1"/>
          </p:cNvSpPr>
          <p:nvPr/>
        </p:nvSpPr>
        <p:spPr>
          <a:xfrm>
            <a:off x="7789805" y="5377584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Ellipse 35"/>
          <p:cNvSpPr>
            <a:spLocks noChangeAspect="1"/>
          </p:cNvSpPr>
          <p:nvPr/>
        </p:nvSpPr>
        <p:spPr>
          <a:xfrm>
            <a:off x="10826979" y="5376016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Ellipse 36"/>
          <p:cNvSpPr>
            <a:spLocks noChangeAspect="1"/>
          </p:cNvSpPr>
          <p:nvPr/>
        </p:nvSpPr>
        <p:spPr>
          <a:xfrm>
            <a:off x="5765023" y="5377584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Ellipse 37"/>
          <p:cNvSpPr>
            <a:spLocks noChangeAspect="1"/>
          </p:cNvSpPr>
          <p:nvPr/>
        </p:nvSpPr>
        <p:spPr>
          <a:xfrm>
            <a:off x="3740241" y="5377584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Ellipse 38"/>
          <p:cNvSpPr>
            <a:spLocks noChangeAspect="1"/>
          </p:cNvSpPr>
          <p:nvPr/>
        </p:nvSpPr>
        <p:spPr>
          <a:xfrm>
            <a:off x="703068" y="5376016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Ellipse 40"/>
          <p:cNvSpPr>
            <a:spLocks noChangeAspect="1"/>
          </p:cNvSpPr>
          <p:nvPr/>
        </p:nvSpPr>
        <p:spPr>
          <a:xfrm>
            <a:off x="8737848" y="625240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Ellipse 41"/>
          <p:cNvSpPr>
            <a:spLocks noChangeAspect="1"/>
          </p:cNvSpPr>
          <p:nvPr/>
        </p:nvSpPr>
        <p:spPr>
          <a:xfrm>
            <a:off x="6646536" y="6252400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Ellipse 42"/>
          <p:cNvSpPr>
            <a:spLocks noChangeAspect="1"/>
          </p:cNvSpPr>
          <p:nvPr/>
        </p:nvSpPr>
        <p:spPr>
          <a:xfrm>
            <a:off x="4182974" y="6252400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Ellipse 43"/>
          <p:cNvSpPr>
            <a:spLocks noChangeAspect="1"/>
          </p:cNvSpPr>
          <p:nvPr/>
        </p:nvSpPr>
        <p:spPr>
          <a:xfrm>
            <a:off x="1719412" y="6250832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Ellipse 44"/>
          <p:cNvSpPr>
            <a:spLocks noChangeAspect="1"/>
          </p:cNvSpPr>
          <p:nvPr/>
        </p:nvSpPr>
        <p:spPr>
          <a:xfrm>
            <a:off x="4752632" y="5376016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6" name="Connecteur droit 25"/>
          <p:cNvCxnSpPr/>
          <p:nvPr/>
        </p:nvCxnSpPr>
        <p:spPr>
          <a:xfrm>
            <a:off x="1468637" y="5242216"/>
            <a:ext cx="21252" cy="807600"/>
          </a:xfrm>
          <a:prstGeom prst="line">
            <a:avLst/>
          </a:prstGeom>
          <a:ln w="412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>
            <a:endCxn id="9" idx="1"/>
          </p:cNvCxnSpPr>
          <p:nvPr/>
        </p:nvCxnSpPr>
        <p:spPr>
          <a:xfrm flipV="1">
            <a:off x="396815" y="4842919"/>
            <a:ext cx="1318644" cy="9300"/>
          </a:xfrm>
          <a:prstGeom prst="straightConnector1">
            <a:avLst/>
          </a:prstGeom>
          <a:ln w="63500">
            <a:solidFill>
              <a:srgbClr val="7030A0"/>
            </a:solidFill>
            <a:prstDash val="sys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entagone 8"/>
          <p:cNvSpPr/>
          <p:nvPr/>
        </p:nvSpPr>
        <p:spPr>
          <a:xfrm>
            <a:off x="1715459" y="4595072"/>
            <a:ext cx="540000" cy="495694"/>
          </a:xfrm>
          <a:prstGeom prst="homePlate">
            <a:avLst/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1</a:t>
            </a:r>
            <a:endParaRPr lang="fr-FR" sz="4800" dirty="0">
              <a:solidFill>
                <a:schemeClr val="tx1"/>
              </a:solidFill>
            </a:endParaRPr>
          </a:p>
        </p:txBody>
      </p:sp>
      <p:cxnSp>
        <p:nvCxnSpPr>
          <p:cNvPr id="30" name="Connecteur droit avec flèche 29"/>
          <p:cNvCxnSpPr/>
          <p:nvPr/>
        </p:nvCxnSpPr>
        <p:spPr>
          <a:xfrm>
            <a:off x="7422072" y="1075030"/>
            <a:ext cx="529961" cy="0"/>
          </a:xfrm>
          <a:prstGeom prst="straightConnector1">
            <a:avLst/>
          </a:prstGeom>
          <a:ln w="63500">
            <a:solidFill>
              <a:srgbClr val="7030A0"/>
            </a:solidFill>
            <a:prstDash val="sys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Pentagone 30"/>
          <p:cNvSpPr/>
          <p:nvPr/>
        </p:nvSpPr>
        <p:spPr>
          <a:xfrm>
            <a:off x="11037387" y="1245070"/>
            <a:ext cx="540000" cy="495694"/>
          </a:xfrm>
          <a:prstGeom prst="homePlate">
            <a:avLst/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1</a:t>
            </a:r>
            <a:endParaRPr lang="fr-FR" sz="4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821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81487"/>
          </a:xfrm>
        </p:spPr>
        <p:txBody>
          <a:bodyPr/>
          <a:lstStyle/>
          <a:p>
            <a:pPr algn="ctr"/>
            <a:r>
              <a:rPr lang="fr-FR" b="1" dirty="0" smtClean="0"/>
              <a:t>3</a:t>
            </a:r>
            <a:r>
              <a:rPr lang="fr-FR" b="1" baseline="30000" dirty="0" smtClean="0"/>
              <a:t>ème</a:t>
            </a:r>
            <a:r>
              <a:rPr lang="fr-FR" b="1" dirty="0" smtClean="0"/>
              <a:t> étape : </a:t>
            </a:r>
            <a:r>
              <a:rPr lang="fr-FR" b="1" dirty="0"/>
              <a:t>règles pour </a:t>
            </a:r>
            <a:r>
              <a:rPr lang="fr-FR" b="1" dirty="0" smtClean="0"/>
              <a:t>étendre </a:t>
            </a:r>
            <a:r>
              <a:rPr lang="fr-FR" b="1" dirty="0"/>
              <a:t>une graine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03566" y="796403"/>
            <a:ext cx="11816369" cy="367671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3000" dirty="0"/>
              <a:t>La </a:t>
            </a:r>
            <a:r>
              <a:rPr lang="fr-FR" sz="3000" dirty="0" smtClean="0"/>
              <a:t>séquence continue d’être </a:t>
            </a:r>
            <a:r>
              <a:rPr lang="fr-FR" sz="3000" dirty="0"/>
              <a:t>parcourue de gauche à droite. </a:t>
            </a:r>
            <a:r>
              <a:rPr lang="fr-FR" sz="3000" dirty="0" smtClean="0"/>
              <a:t>Une graine </a:t>
            </a:r>
            <a:r>
              <a:rPr lang="fr-FR" sz="3000" dirty="0"/>
              <a:t>ICE/IME ne peut pas contenir </a:t>
            </a:r>
            <a:r>
              <a:rPr lang="fr-FR" sz="3000" dirty="0" smtClean="0"/>
              <a:t>(conditions d’arrêt de l’extension) :</a:t>
            </a:r>
          </a:p>
          <a:p>
            <a:r>
              <a:rPr lang="fr-FR" sz="3000" dirty="0" smtClean="0"/>
              <a:t>2 protéines étiquettes séparé de plus de 100 CDSs (étape 1).</a:t>
            </a:r>
            <a:endParaRPr lang="fr-FR" sz="3000" dirty="0"/>
          </a:p>
          <a:p>
            <a:r>
              <a:rPr lang="fr-FR" sz="3000" dirty="0" smtClean="0"/>
              <a:t>2 </a:t>
            </a:r>
            <a:r>
              <a:rPr lang="fr-FR" sz="3000" dirty="0"/>
              <a:t>protéines étiquettes de même type </a:t>
            </a:r>
            <a:r>
              <a:rPr lang="fr-FR" sz="3000" dirty="0" smtClean="0"/>
              <a:t>(sauf </a:t>
            </a:r>
            <a:r>
              <a:rPr lang="fr-FR" sz="3000" dirty="0"/>
              <a:t>si elles sont adjacentes sur le génome </a:t>
            </a:r>
            <a:r>
              <a:rPr lang="fr-FR" sz="3000" dirty="0" smtClean="0"/>
              <a:t>et de type relaxase </a:t>
            </a:r>
            <a:r>
              <a:rPr lang="fr-FR" sz="3000" dirty="0"/>
              <a:t>ou </a:t>
            </a:r>
            <a:r>
              <a:rPr lang="fr-FR" sz="3000" dirty="0" smtClean="0"/>
              <a:t>coupling).</a:t>
            </a:r>
            <a:endParaRPr lang="fr-FR" sz="3000" dirty="0"/>
          </a:p>
          <a:p>
            <a:r>
              <a:rPr lang="fr-FR" sz="3000" dirty="0" smtClean="0"/>
              <a:t>Protéines </a:t>
            </a:r>
            <a:r>
              <a:rPr lang="fr-FR" sz="3000" dirty="0"/>
              <a:t>étiquettes de </a:t>
            </a:r>
            <a:r>
              <a:rPr lang="fr-FR" sz="3000" dirty="0" smtClean="0"/>
              <a:t>familles </a:t>
            </a:r>
            <a:r>
              <a:rPr lang="fr-FR" sz="3000" dirty="0"/>
              <a:t>différentes </a:t>
            </a:r>
            <a:r>
              <a:rPr lang="fr-FR" sz="3000" dirty="0" smtClean="0"/>
              <a:t>(i.e. </a:t>
            </a:r>
            <a:r>
              <a:rPr lang="fr-FR" sz="4000" b="1" dirty="0" smtClean="0"/>
              <a:t>I</a:t>
            </a:r>
            <a:r>
              <a:rPr lang="fr-FR" sz="3000" dirty="0" smtClean="0"/>
              <a:t> = ICESt3</a:t>
            </a:r>
            <a:r>
              <a:rPr lang="fr-FR" sz="3000" dirty="0"/>
              <a:t>, </a:t>
            </a:r>
            <a:r>
              <a:rPr lang="fr-FR" sz="4000" b="1" dirty="0" smtClean="0"/>
              <a:t>T</a:t>
            </a:r>
            <a:r>
              <a:rPr lang="fr-FR" sz="3000" dirty="0" smtClean="0"/>
              <a:t> = Tn916).</a:t>
            </a:r>
            <a:endParaRPr lang="fr-FR" sz="3000" dirty="0"/>
          </a:p>
          <a:p>
            <a:r>
              <a:rPr lang="fr-FR" sz="3000" dirty="0" smtClean="0"/>
              <a:t>Intégrase : les intégrase sont toujours </a:t>
            </a:r>
            <a:r>
              <a:rPr lang="fr-FR" sz="3000" dirty="0"/>
              <a:t>en bordure </a:t>
            </a:r>
            <a:r>
              <a:rPr lang="fr-FR" sz="3000" dirty="0" smtClean="0"/>
              <a:t>d'élément, elles seront traités postérieurement.</a:t>
            </a:r>
          </a:p>
        </p:txBody>
      </p:sp>
      <p:cxnSp>
        <p:nvCxnSpPr>
          <p:cNvPr id="5" name="Connecteur droit 4"/>
          <p:cNvCxnSpPr/>
          <p:nvPr/>
        </p:nvCxnSpPr>
        <p:spPr>
          <a:xfrm>
            <a:off x="396815" y="5611510"/>
            <a:ext cx="11283351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9324444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/>
              <a:t>Intégrase</a:t>
            </a:r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7223192" y="6341245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VirB4</a:t>
            </a:r>
            <a:endParaRPr lang="fr-FR" dirty="0"/>
          </a:p>
        </p:txBody>
      </p:sp>
      <p:sp>
        <p:nvSpPr>
          <p:cNvPr id="12" name="Espace réservé du contenu 2"/>
          <p:cNvSpPr txBox="1">
            <a:spLocks/>
          </p:cNvSpPr>
          <p:nvPr/>
        </p:nvSpPr>
        <p:spPr>
          <a:xfrm>
            <a:off x="4787307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Coupling</a:t>
            </a:r>
            <a:endParaRPr lang="fr-FR" dirty="0"/>
          </a:p>
        </p:txBody>
      </p:sp>
      <p:sp>
        <p:nvSpPr>
          <p:cNvPr id="13" name="Espace réservé du contenu 2"/>
          <p:cNvSpPr txBox="1">
            <a:spLocks/>
          </p:cNvSpPr>
          <p:nvPr/>
        </p:nvSpPr>
        <p:spPr>
          <a:xfrm>
            <a:off x="2323745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err="1" smtClean="0"/>
              <a:t>Relaxase</a:t>
            </a:r>
            <a:endParaRPr lang="fr-FR" dirty="0"/>
          </a:p>
        </p:txBody>
      </p:sp>
      <p:sp>
        <p:nvSpPr>
          <p:cNvPr id="24" name="Ellipse 23"/>
          <p:cNvSpPr>
            <a:spLocks noChangeAspect="1"/>
          </p:cNvSpPr>
          <p:nvPr/>
        </p:nvSpPr>
        <p:spPr>
          <a:xfrm>
            <a:off x="1715459" y="5343078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5" name="Ellipse 24"/>
          <p:cNvSpPr>
            <a:spLocks noChangeAspect="1"/>
          </p:cNvSpPr>
          <p:nvPr/>
        </p:nvSpPr>
        <p:spPr>
          <a:xfrm>
            <a:off x="8802196" y="5343078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/>
          <p:cNvSpPr>
            <a:spLocks noChangeAspect="1"/>
          </p:cNvSpPr>
          <p:nvPr/>
        </p:nvSpPr>
        <p:spPr>
          <a:xfrm>
            <a:off x="2727850" y="5341510"/>
            <a:ext cx="540000" cy="540000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 smtClean="0">
                <a:solidFill>
                  <a:schemeClr val="tx1"/>
                </a:solidFill>
              </a:rPr>
              <a:t>T</a:t>
            </a:r>
            <a:endParaRPr lang="fr-FR" sz="4400" dirty="0">
              <a:solidFill>
                <a:schemeClr val="tx1"/>
              </a:solidFill>
            </a:endParaRPr>
          </a:p>
        </p:txBody>
      </p:sp>
      <p:sp>
        <p:nvSpPr>
          <p:cNvPr id="28" name="Ellipse 27"/>
          <p:cNvSpPr>
            <a:spLocks noChangeAspect="1"/>
          </p:cNvSpPr>
          <p:nvPr/>
        </p:nvSpPr>
        <p:spPr>
          <a:xfrm>
            <a:off x="9814587" y="5343078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9" name="Ellipse 28"/>
          <p:cNvSpPr>
            <a:spLocks noChangeAspect="1"/>
          </p:cNvSpPr>
          <p:nvPr/>
        </p:nvSpPr>
        <p:spPr>
          <a:xfrm>
            <a:off x="6777414" y="5343078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I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3" name="Ellipse 32"/>
          <p:cNvSpPr>
            <a:spLocks noChangeAspect="1"/>
          </p:cNvSpPr>
          <p:nvPr/>
        </p:nvSpPr>
        <p:spPr>
          <a:xfrm>
            <a:off x="7789805" y="5343078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I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6" name="Ellipse 35"/>
          <p:cNvSpPr>
            <a:spLocks noChangeAspect="1"/>
          </p:cNvSpPr>
          <p:nvPr/>
        </p:nvSpPr>
        <p:spPr>
          <a:xfrm>
            <a:off x="10826979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7" name="Ellipse 36"/>
          <p:cNvSpPr>
            <a:spLocks noChangeAspect="1"/>
          </p:cNvSpPr>
          <p:nvPr/>
        </p:nvSpPr>
        <p:spPr>
          <a:xfrm>
            <a:off x="5765023" y="534307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8" name="Ellipse 37"/>
          <p:cNvSpPr>
            <a:spLocks noChangeAspect="1"/>
          </p:cNvSpPr>
          <p:nvPr/>
        </p:nvSpPr>
        <p:spPr>
          <a:xfrm>
            <a:off x="3740241" y="534307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Ellipse 38"/>
          <p:cNvSpPr>
            <a:spLocks noChangeAspect="1"/>
          </p:cNvSpPr>
          <p:nvPr/>
        </p:nvSpPr>
        <p:spPr>
          <a:xfrm>
            <a:off x="703068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Ellipse 40"/>
          <p:cNvSpPr>
            <a:spLocks noChangeAspect="1"/>
          </p:cNvSpPr>
          <p:nvPr/>
        </p:nvSpPr>
        <p:spPr>
          <a:xfrm>
            <a:off x="8737848" y="625240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Ellipse 41"/>
          <p:cNvSpPr>
            <a:spLocks noChangeAspect="1"/>
          </p:cNvSpPr>
          <p:nvPr/>
        </p:nvSpPr>
        <p:spPr>
          <a:xfrm>
            <a:off x="6646536" y="6252400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Ellipse 42"/>
          <p:cNvSpPr>
            <a:spLocks noChangeAspect="1"/>
          </p:cNvSpPr>
          <p:nvPr/>
        </p:nvSpPr>
        <p:spPr>
          <a:xfrm>
            <a:off x="4182974" y="6252400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Ellipse 43"/>
          <p:cNvSpPr>
            <a:spLocks noChangeAspect="1"/>
          </p:cNvSpPr>
          <p:nvPr/>
        </p:nvSpPr>
        <p:spPr>
          <a:xfrm>
            <a:off x="1719412" y="6250832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Ellipse 44"/>
          <p:cNvSpPr>
            <a:spLocks noChangeAspect="1"/>
          </p:cNvSpPr>
          <p:nvPr/>
        </p:nvSpPr>
        <p:spPr>
          <a:xfrm>
            <a:off x="4752632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>
              <a:solidFill>
                <a:schemeClr val="tx1"/>
              </a:solidFill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396815" y="4845892"/>
            <a:ext cx="1318644" cy="0"/>
          </a:xfrm>
          <a:prstGeom prst="straightConnector1">
            <a:avLst/>
          </a:prstGeom>
          <a:ln w="63500">
            <a:solidFill>
              <a:srgbClr val="7030A0"/>
            </a:solidFill>
            <a:prstDash val="sys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entagone 8"/>
          <p:cNvSpPr/>
          <p:nvPr/>
        </p:nvSpPr>
        <p:spPr>
          <a:xfrm>
            <a:off x="1715458" y="4598045"/>
            <a:ext cx="1552391" cy="495694"/>
          </a:xfrm>
          <a:prstGeom prst="homePlate">
            <a:avLst>
              <a:gd name="adj" fmla="val 24110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b="1" dirty="0" smtClean="0">
                <a:solidFill>
                  <a:schemeClr val="tx1"/>
                </a:solidFill>
              </a:rPr>
              <a:t>1</a:t>
            </a:r>
            <a:endParaRPr lang="fr-FR" sz="4800" b="1" dirty="0">
              <a:solidFill>
                <a:schemeClr val="tx1"/>
              </a:solidFill>
            </a:endParaRPr>
          </a:p>
        </p:txBody>
      </p:sp>
      <p:cxnSp>
        <p:nvCxnSpPr>
          <p:cNvPr id="30" name="Connecteur droit avec flèche 29"/>
          <p:cNvCxnSpPr/>
          <p:nvPr/>
        </p:nvCxnSpPr>
        <p:spPr>
          <a:xfrm>
            <a:off x="3740241" y="4841242"/>
            <a:ext cx="3044546" cy="0"/>
          </a:xfrm>
          <a:prstGeom prst="straightConnector1">
            <a:avLst/>
          </a:prstGeom>
          <a:ln w="63500">
            <a:solidFill>
              <a:srgbClr val="7030A0"/>
            </a:solidFill>
            <a:prstDash val="sys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Multiplication 31"/>
          <p:cNvSpPr/>
          <p:nvPr/>
        </p:nvSpPr>
        <p:spPr>
          <a:xfrm>
            <a:off x="9193323" y="4494499"/>
            <a:ext cx="702786" cy="70278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Multiplication 45"/>
          <p:cNvSpPr/>
          <p:nvPr/>
        </p:nvSpPr>
        <p:spPr>
          <a:xfrm>
            <a:off x="10215481" y="4494499"/>
            <a:ext cx="702786" cy="70278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Pentagone 46"/>
          <p:cNvSpPr/>
          <p:nvPr/>
        </p:nvSpPr>
        <p:spPr>
          <a:xfrm>
            <a:off x="6777414" y="4598045"/>
            <a:ext cx="2547030" cy="495694"/>
          </a:xfrm>
          <a:prstGeom prst="homePlate">
            <a:avLst>
              <a:gd name="adj" fmla="val 24110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2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48" name="Pentagone 47"/>
          <p:cNvSpPr/>
          <p:nvPr/>
        </p:nvSpPr>
        <p:spPr>
          <a:xfrm>
            <a:off x="9814587" y="4598045"/>
            <a:ext cx="540000" cy="495694"/>
          </a:xfrm>
          <a:prstGeom prst="homePlate">
            <a:avLst>
              <a:gd name="adj" fmla="val 24110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3</a:t>
            </a:r>
            <a:endParaRPr lang="fr-FR" sz="4800" dirty="0">
              <a:solidFill>
                <a:schemeClr val="tx1"/>
              </a:solidFill>
            </a:endParaRPr>
          </a:p>
        </p:txBody>
      </p:sp>
      <p:cxnSp>
        <p:nvCxnSpPr>
          <p:cNvPr id="49" name="Connecteur droit avec flèche 48"/>
          <p:cNvCxnSpPr/>
          <p:nvPr/>
        </p:nvCxnSpPr>
        <p:spPr>
          <a:xfrm>
            <a:off x="10826979" y="4845892"/>
            <a:ext cx="853187" cy="0"/>
          </a:xfrm>
          <a:prstGeom prst="straightConnector1">
            <a:avLst/>
          </a:prstGeom>
          <a:ln w="63500">
            <a:solidFill>
              <a:srgbClr val="7030A0"/>
            </a:solidFill>
            <a:prstDash val="sys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Multiplication 49"/>
          <p:cNvSpPr/>
          <p:nvPr/>
        </p:nvSpPr>
        <p:spPr>
          <a:xfrm>
            <a:off x="3144302" y="4494499"/>
            <a:ext cx="702786" cy="70278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2" name="Connecteur droit 51"/>
          <p:cNvCxnSpPr/>
          <p:nvPr/>
        </p:nvCxnSpPr>
        <p:spPr>
          <a:xfrm>
            <a:off x="1468637" y="5242216"/>
            <a:ext cx="21252" cy="807600"/>
          </a:xfrm>
          <a:prstGeom prst="line">
            <a:avLst/>
          </a:prstGeom>
          <a:ln w="412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17284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" y="0"/>
            <a:ext cx="12192000" cy="881487"/>
          </a:xfrm>
        </p:spPr>
        <p:txBody>
          <a:bodyPr>
            <a:normAutofit/>
          </a:bodyPr>
          <a:lstStyle/>
          <a:p>
            <a:pPr algn="ctr"/>
            <a:r>
              <a:rPr lang="fr-FR" b="1" dirty="0" smtClean="0"/>
              <a:t>4</a:t>
            </a:r>
            <a:r>
              <a:rPr lang="fr-FR" b="1" baseline="30000" dirty="0" smtClean="0"/>
              <a:t>ème</a:t>
            </a:r>
            <a:r>
              <a:rPr lang="fr-FR" b="1" dirty="0" smtClean="0"/>
              <a:t> étape : étendre graines de droite à gauche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826182"/>
            <a:ext cx="12192000" cy="263064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fr-FR" sz="3200" dirty="0" smtClean="0"/>
              <a:t>Après la 3eme étape (création et extension des graines de gauche à droite), chaque graine est étendue de droite à gauche (même conditions d’arrêt).</a:t>
            </a:r>
          </a:p>
          <a:p>
            <a:r>
              <a:rPr lang="fr-FR" sz="3200" dirty="0" smtClean="0"/>
              <a:t>Les ICEs/IMEs </a:t>
            </a:r>
            <a:r>
              <a:rPr lang="fr-FR" sz="3200" dirty="0"/>
              <a:t>n'ont pas de </a:t>
            </a:r>
            <a:r>
              <a:rPr lang="fr-FR" sz="3200" dirty="0" smtClean="0"/>
              <a:t>direction.</a:t>
            </a:r>
          </a:p>
          <a:p>
            <a:r>
              <a:rPr lang="fr-FR" sz="3200" dirty="0" smtClean="0"/>
              <a:t>L’algorithme est consistent et indépendant du choix du sens de lecture.</a:t>
            </a:r>
          </a:p>
          <a:p>
            <a:r>
              <a:rPr lang="fr-FR" sz="3200" dirty="0" smtClean="0"/>
              <a:t>Possible protéine étiquette </a:t>
            </a:r>
            <a:r>
              <a:rPr lang="fr-FR" sz="3200" dirty="0"/>
              <a:t>en "</a:t>
            </a:r>
            <a:r>
              <a:rPr lang="fr-FR" sz="3200" dirty="0" smtClean="0"/>
              <a:t>conflit" rattachée à 2 graines différentes.</a:t>
            </a:r>
            <a:endParaRPr lang="fr-FR" sz="3200" dirty="0"/>
          </a:p>
        </p:txBody>
      </p:sp>
      <p:cxnSp>
        <p:nvCxnSpPr>
          <p:cNvPr id="5" name="Connecteur droit 4"/>
          <p:cNvCxnSpPr/>
          <p:nvPr/>
        </p:nvCxnSpPr>
        <p:spPr>
          <a:xfrm>
            <a:off x="396815" y="5611510"/>
            <a:ext cx="11283351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9324444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/>
              <a:t>Intégrase</a:t>
            </a:r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7223192" y="6341245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VirB4</a:t>
            </a:r>
            <a:endParaRPr lang="fr-FR" dirty="0"/>
          </a:p>
        </p:txBody>
      </p:sp>
      <p:sp>
        <p:nvSpPr>
          <p:cNvPr id="12" name="Espace réservé du contenu 2"/>
          <p:cNvSpPr txBox="1">
            <a:spLocks/>
          </p:cNvSpPr>
          <p:nvPr/>
        </p:nvSpPr>
        <p:spPr>
          <a:xfrm>
            <a:off x="4787307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Coupling</a:t>
            </a:r>
            <a:endParaRPr lang="fr-FR" dirty="0"/>
          </a:p>
        </p:txBody>
      </p:sp>
      <p:sp>
        <p:nvSpPr>
          <p:cNvPr id="13" name="Espace réservé du contenu 2"/>
          <p:cNvSpPr txBox="1">
            <a:spLocks/>
          </p:cNvSpPr>
          <p:nvPr/>
        </p:nvSpPr>
        <p:spPr>
          <a:xfrm>
            <a:off x="2323745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err="1" smtClean="0"/>
              <a:t>Relaxase</a:t>
            </a:r>
            <a:endParaRPr lang="fr-FR" dirty="0"/>
          </a:p>
        </p:txBody>
      </p:sp>
      <p:sp>
        <p:nvSpPr>
          <p:cNvPr id="24" name="Ellipse 23"/>
          <p:cNvSpPr>
            <a:spLocks noChangeAspect="1"/>
          </p:cNvSpPr>
          <p:nvPr/>
        </p:nvSpPr>
        <p:spPr>
          <a:xfrm>
            <a:off x="1715459" y="5343078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5" name="Ellipse 24"/>
          <p:cNvSpPr>
            <a:spLocks noChangeAspect="1"/>
          </p:cNvSpPr>
          <p:nvPr/>
        </p:nvSpPr>
        <p:spPr>
          <a:xfrm>
            <a:off x="8802196" y="5343078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/>
          <p:cNvSpPr>
            <a:spLocks noChangeAspect="1"/>
          </p:cNvSpPr>
          <p:nvPr/>
        </p:nvSpPr>
        <p:spPr>
          <a:xfrm>
            <a:off x="2727850" y="5341510"/>
            <a:ext cx="540000" cy="540000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8" name="Ellipse 27"/>
          <p:cNvSpPr>
            <a:spLocks noChangeAspect="1"/>
          </p:cNvSpPr>
          <p:nvPr/>
        </p:nvSpPr>
        <p:spPr>
          <a:xfrm>
            <a:off x="9814587" y="5343078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9" name="Ellipse 28"/>
          <p:cNvSpPr>
            <a:spLocks noChangeAspect="1"/>
          </p:cNvSpPr>
          <p:nvPr/>
        </p:nvSpPr>
        <p:spPr>
          <a:xfrm>
            <a:off x="6777414" y="5343078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I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3" name="Ellipse 32"/>
          <p:cNvSpPr>
            <a:spLocks noChangeAspect="1"/>
          </p:cNvSpPr>
          <p:nvPr/>
        </p:nvSpPr>
        <p:spPr>
          <a:xfrm>
            <a:off x="7789805" y="5343078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I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6" name="Ellipse 35"/>
          <p:cNvSpPr>
            <a:spLocks noChangeAspect="1"/>
          </p:cNvSpPr>
          <p:nvPr/>
        </p:nvSpPr>
        <p:spPr>
          <a:xfrm>
            <a:off x="10826979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7" name="Ellipse 36"/>
          <p:cNvSpPr>
            <a:spLocks noChangeAspect="1"/>
          </p:cNvSpPr>
          <p:nvPr/>
        </p:nvSpPr>
        <p:spPr>
          <a:xfrm>
            <a:off x="5765023" y="534307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8" name="Ellipse 37"/>
          <p:cNvSpPr>
            <a:spLocks noChangeAspect="1"/>
          </p:cNvSpPr>
          <p:nvPr/>
        </p:nvSpPr>
        <p:spPr>
          <a:xfrm>
            <a:off x="3740241" y="534307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Ellipse 38"/>
          <p:cNvSpPr>
            <a:spLocks noChangeAspect="1"/>
          </p:cNvSpPr>
          <p:nvPr/>
        </p:nvSpPr>
        <p:spPr>
          <a:xfrm>
            <a:off x="703068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Ellipse 40"/>
          <p:cNvSpPr>
            <a:spLocks noChangeAspect="1"/>
          </p:cNvSpPr>
          <p:nvPr/>
        </p:nvSpPr>
        <p:spPr>
          <a:xfrm>
            <a:off x="8737848" y="625240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Ellipse 41"/>
          <p:cNvSpPr>
            <a:spLocks noChangeAspect="1"/>
          </p:cNvSpPr>
          <p:nvPr/>
        </p:nvSpPr>
        <p:spPr>
          <a:xfrm>
            <a:off x="6646536" y="6252400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Ellipse 42"/>
          <p:cNvSpPr>
            <a:spLocks noChangeAspect="1"/>
          </p:cNvSpPr>
          <p:nvPr/>
        </p:nvSpPr>
        <p:spPr>
          <a:xfrm>
            <a:off x="4182974" y="6252400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Ellipse 43"/>
          <p:cNvSpPr>
            <a:spLocks noChangeAspect="1"/>
          </p:cNvSpPr>
          <p:nvPr/>
        </p:nvSpPr>
        <p:spPr>
          <a:xfrm>
            <a:off x="1719412" y="6250832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Ellipse 44"/>
          <p:cNvSpPr>
            <a:spLocks noChangeAspect="1"/>
          </p:cNvSpPr>
          <p:nvPr/>
        </p:nvSpPr>
        <p:spPr>
          <a:xfrm>
            <a:off x="4752632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9" name="Pentagone 8"/>
          <p:cNvSpPr/>
          <p:nvPr/>
        </p:nvSpPr>
        <p:spPr>
          <a:xfrm flipH="1">
            <a:off x="1715458" y="4501796"/>
            <a:ext cx="1552391" cy="495694"/>
          </a:xfrm>
          <a:prstGeom prst="homePlate">
            <a:avLst>
              <a:gd name="adj" fmla="val 24110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b="1" dirty="0" smtClean="0">
                <a:solidFill>
                  <a:schemeClr val="tx1"/>
                </a:solidFill>
              </a:rPr>
              <a:t>1</a:t>
            </a:r>
            <a:endParaRPr lang="fr-FR" sz="4800" b="1" dirty="0">
              <a:solidFill>
                <a:schemeClr val="tx1"/>
              </a:solidFill>
            </a:endParaRPr>
          </a:p>
        </p:txBody>
      </p:sp>
      <p:sp>
        <p:nvSpPr>
          <p:cNvPr id="32" name="Multiplication 31"/>
          <p:cNvSpPr/>
          <p:nvPr/>
        </p:nvSpPr>
        <p:spPr>
          <a:xfrm>
            <a:off x="8214607" y="3760601"/>
            <a:ext cx="702786" cy="70278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Pentagone 46"/>
          <p:cNvSpPr/>
          <p:nvPr/>
        </p:nvSpPr>
        <p:spPr>
          <a:xfrm flipH="1">
            <a:off x="6777414" y="4501796"/>
            <a:ext cx="2547030" cy="495694"/>
          </a:xfrm>
          <a:prstGeom prst="homePlate">
            <a:avLst>
              <a:gd name="adj" fmla="val 24110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2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48" name="Pentagone 47"/>
          <p:cNvSpPr/>
          <p:nvPr/>
        </p:nvSpPr>
        <p:spPr>
          <a:xfrm flipH="1">
            <a:off x="8802196" y="3876154"/>
            <a:ext cx="1552391" cy="495694"/>
          </a:xfrm>
          <a:prstGeom prst="homePlate">
            <a:avLst>
              <a:gd name="adj" fmla="val 24110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3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50" name="Multiplication 49"/>
          <p:cNvSpPr/>
          <p:nvPr/>
        </p:nvSpPr>
        <p:spPr>
          <a:xfrm>
            <a:off x="1074887" y="4398143"/>
            <a:ext cx="702786" cy="70278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Multiplication 39"/>
          <p:cNvSpPr/>
          <p:nvPr/>
        </p:nvSpPr>
        <p:spPr>
          <a:xfrm>
            <a:off x="6157636" y="4398250"/>
            <a:ext cx="702786" cy="70278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8802196" y="3790019"/>
            <a:ext cx="540000" cy="2225291"/>
          </a:xfrm>
          <a:prstGeom prst="rect">
            <a:avLst/>
          </a:prstGeom>
          <a:noFill/>
          <a:ln w="44450" cmpd="sng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en arc 7"/>
          <p:cNvCxnSpPr>
            <a:endCxn id="4" idx="0"/>
          </p:cNvCxnSpPr>
          <p:nvPr/>
        </p:nvCxnSpPr>
        <p:spPr>
          <a:xfrm>
            <a:off x="5604387" y="3302434"/>
            <a:ext cx="3467809" cy="487585"/>
          </a:xfrm>
          <a:prstGeom prst="curvedConnector2">
            <a:avLst/>
          </a:prstGeom>
          <a:ln w="635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51"/>
          <p:cNvCxnSpPr/>
          <p:nvPr/>
        </p:nvCxnSpPr>
        <p:spPr>
          <a:xfrm>
            <a:off x="1468637" y="5242216"/>
            <a:ext cx="21252" cy="807600"/>
          </a:xfrm>
          <a:prstGeom prst="line">
            <a:avLst/>
          </a:prstGeom>
          <a:ln w="412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10546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" y="0"/>
            <a:ext cx="12192000" cy="881487"/>
          </a:xfrm>
        </p:spPr>
        <p:txBody>
          <a:bodyPr>
            <a:normAutofit/>
          </a:bodyPr>
          <a:lstStyle/>
          <a:p>
            <a:pPr algn="ctr"/>
            <a:r>
              <a:rPr lang="fr-FR" b="1" dirty="0" smtClean="0"/>
              <a:t>5</a:t>
            </a:r>
            <a:r>
              <a:rPr lang="fr-FR" b="1" baseline="30000" dirty="0" smtClean="0"/>
              <a:t>ème</a:t>
            </a:r>
            <a:r>
              <a:rPr lang="fr-FR" b="1" dirty="0" smtClean="0"/>
              <a:t> étape : fusion des graines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899922"/>
            <a:ext cx="12192000" cy="2537928"/>
          </a:xfrm>
        </p:spPr>
        <p:txBody>
          <a:bodyPr>
            <a:normAutofit lnSpcReduction="10000"/>
          </a:bodyPr>
          <a:lstStyle/>
          <a:p>
            <a:r>
              <a:rPr lang="fr-FR" sz="3200" dirty="0" smtClean="0"/>
              <a:t>Exhaustif </a:t>
            </a:r>
            <a:r>
              <a:rPr lang="fr-FR" sz="3200" dirty="0"/>
              <a:t>: </a:t>
            </a:r>
            <a:r>
              <a:rPr lang="fr-FR" sz="3200" dirty="0" smtClean="0"/>
              <a:t>toutes </a:t>
            </a:r>
            <a:r>
              <a:rPr lang="fr-FR" sz="3200" dirty="0"/>
              <a:t>les </a:t>
            </a:r>
            <a:r>
              <a:rPr lang="fr-FR" sz="3200" dirty="0" smtClean="0"/>
              <a:t>combinaisons </a:t>
            </a:r>
            <a:r>
              <a:rPr lang="fr-FR" sz="3200" dirty="0"/>
              <a:t>de fusion</a:t>
            </a:r>
            <a:r>
              <a:rPr lang="fr-FR" sz="3200" dirty="0" smtClean="0"/>
              <a:t> sont testées. Priorité aux fusions des graines les </a:t>
            </a:r>
            <a:r>
              <a:rPr lang="fr-FR" sz="3200" dirty="0"/>
              <a:t>plus proches si </a:t>
            </a:r>
            <a:r>
              <a:rPr lang="fr-FR" sz="3200" dirty="0" smtClean="0"/>
              <a:t>plusieurs possibilités.</a:t>
            </a:r>
            <a:endParaRPr lang="fr-FR" sz="3200" dirty="0"/>
          </a:p>
          <a:p>
            <a:r>
              <a:rPr lang="fr-FR" sz="3200" dirty="0" smtClean="0"/>
              <a:t>Récursif </a:t>
            </a:r>
            <a:r>
              <a:rPr lang="fr-FR" sz="3200" dirty="0"/>
              <a:t>: </a:t>
            </a:r>
            <a:r>
              <a:rPr lang="fr-FR" sz="3200" dirty="0" smtClean="0"/>
              <a:t>détection des cas avec plusieurs niveaux d’emboitements et des cas ICEs/IMEs "découpés"  en plus de 2 parties (cas rare).</a:t>
            </a:r>
          </a:p>
          <a:p>
            <a:r>
              <a:rPr lang="fr-FR" sz="3200" dirty="0" smtClean="0"/>
              <a:t>Les règles de fusion sont similaires aux règles pour étendre une graine.</a:t>
            </a:r>
            <a:endParaRPr lang="fr-FR" sz="3200" dirty="0"/>
          </a:p>
        </p:txBody>
      </p:sp>
      <p:cxnSp>
        <p:nvCxnSpPr>
          <p:cNvPr id="5" name="Connecteur droit 4"/>
          <p:cNvCxnSpPr/>
          <p:nvPr/>
        </p:nvCxnSpPr>
        <p:spPr>
          <a:xfrm>
            <a:off x="396815" y="5611510"/>
            <a:ext cx="11283351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9324444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/>
              <a:t>Intégrase</a:t>
            </a:r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7223192" y="6341245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VirB4</a:t>
            </a:r>
            <a:endParaRPr lang="fr-FR" dirty="0"/>
          </a:p>
        </p:txBody>
      </p:sp>
      <p:sp>
        <p:nvSpPr>
          <p:cNvPr id="12" name="Espace réservé du contenu 2"/>
          <p:cNvSpPr txBox="1">
            <a:spLocks/>
          </p:cNvSpPr>
          <p:nvPr/>
        </p:nvSpPr>
        <p:spPr>
          <a:xfrm>
            <a:off x="4787307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Coupling</a:t>
            </a:r>
            <a:endParaRPr lang="fr-FR" dirty="0"/>
          </a:p>
        </p:txBody>
      </p:sp>
      <p:sp>
        <p:nvSpPr>
          <p:cNvPr id="13" name="Espace réservé du contenu 2"/>
          <p:cNvSpPr txBox="1">
            <a:spLocks/>
          </p:cNvSpPr>
          <p:nvPr/>
        </p:nvSpPr>
        <p:spPr>
          <a:xfrm>
            <a:off x="2323745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err="1" smtClean="0"/>
              <a:t>Relaxase</a:t>
            </a:r>
            <a:endParaRPr lang="fr-FR" dirty="0"/>
          </a:p>
        </p:txBody>
      </p:sp>
      <p:sp>
        <p:nvSpPr>
          <p:cNvPr id="24" name="Ellipse 23"/>
          <p:cNvSpPr>
            <a:spLocks noChangeAspect="1"/>
          </p:cNvSpPr>
          <p:nvPr/>
        </p:nvSpPr>
        <p:spPr>
          <a:xfrm>
            <a:off x="1715459" y="5343078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5" name="Ellipse 24"/>
          <p:cNvSpPr>
            <a:spLocks noChangeAspect="1"/>
          </p:cNvSpPr>
          <p:nvPr/>
        </p:nvSpPr>
        <p:spPr>
          <a:xfrm>
            <a:off x="8802196" y="5343078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/>
          <p:cNvSpPr>
            <a:spLocks noChangeAspect="1"/>
          </p:cNvSpPr>
          <p:nvPr/>
        </p:nvSpPr>
        <p:spPr>
          <a:xfrm>
            <a:off x="2727850" y="5341510"/>
            <a:ext cx="540000" cy="540000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8" name="Ellipse 27"/>
          <p:cNvSpPr>
            <a:spLocks noChangeAspect="1"/>
          </p:cNvSpPr>
          <p:nvPr/>
        </p:nvSpPr>
        <p:spPr>
          <a:xfrm>
            <a:off x="9814587" y="5343078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9" name="Ellipse 28"/>
          <p:cNvSpPr>
            <a:spLocks noChangeAspect="1"/>
          </p:cNvSpPr>
          <p:nvPr/>
        </p:nvSpPr>
        <p:spPr>
          <a:xfrm>
            <a:off x="6777414" y="5343078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I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3" name="Ellipse 32"/>
          <p:cNvSpPr>
            <a:spLocks noChangeAspect="1"/>
          </p:cNvSpPr>
          <p:nvPr/>
        </p:nvSpPr>
        <p:spPr>
          <a:xfrm>
            <a:off x="7789805" y="5343078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I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6" name="Ellipse 35"/>
          <p:cNvSpPr>
            <a:spLocks noChangeAspect="1"/>
          </p:cNvSpPr>
          <p:nvPr/>
        </p:nvSpPr>
        <p:spPr>
          <a:xfrm>
            <a:off x="10826979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7" name="Ellipse 36"/>
          <p:cNvSpPr>
            <a:spLocks noChangeAspect="1"/>
          </p:cNvSpPr>
          <p:nvPr/>
        </p:nvSpPr>
        <p:spPr>
          <a:xfrm>
            <a:off x="5765023" y="534307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8" name="Ellipse 37"/>
          <p:cNvSpPr>
            <a:spLocks noChangeAspect="1"/>
          </p:cNvSpPr>
          <p:nvPr/>
        </p:nvSpPr>
        <p:spPr>
          <a:xfrm>
            <a:off x="3740241" y="534307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Ellipse 38"/>
          <p:cNvSpPr>
            <a:spLocks noChangeAspect="1"/>
          </p:cNvSpPr>
          <p:nvPr/>
        </p:nvSpPr>
        <p:spPr>
          <a:xfrm>
            <a:off x="703068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Ellipse 40"/>
          <p:cNvSpPr>
            <a:spLocks noChangeAspect="1"/>
          </p:cNvSpPr>
          <p:nvPr/>
        </p:nvSpPr>
        <p:spPr>
          <a:xfrm>
            <a:off x="8737848" y="625240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Ellipse 41"/>
          <p:cNvSpPr>
            <a:spLocks noChangeAspect="1"/>
          </p:cNvSpPr>
          <p:nvPr/>
        </p:nvSpPr>
        <p:spPr>
          <a:xfrm>
            <a:off x="6646536" y="6252400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Ellipse 42"/>
          <p:cNvSpPr>
            <a:spLocks noChangeAspect="1"/>
          </p:cNvSpPr>
          <p:nvPr/>
        </p:nvSpPr>
        <p:spPr>
          <a:xfrm>
            <a:off x="4182974" y="6252400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Ellipse 43"/>
          <p:cNvSpPr>
            <a:spLocks noChangeAspect="1"/>
          </p:cNvSpPr>
          <p:nvPr/>
        </p:nvSpPr>
        <p:spPr>
          <a:xfrm>
            <a:off x="1719412" y="6250832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Ellipse 44"/>
          <p:cNvSpPr>
            <a:spLocks noChangeAspect="1"/>
          </p:cNvSpPr>
          <p:nvPr/>
        </p:nvSpPr>
        <p:spPr>
          <a:xfrm>
            <a:off x="4752632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9" name="Pentagone 8"/>
          <p:cNvSpPr/>
          <p:nvPr/>
        </p:nvSpPr>
        <p:spPr>
          <a:xfrm flipH="1">
            <a:off x="1715458" y="4501796"/>
            <a:ext cx="1552391" cy="495694"/>
          </a:xfrm>
          <a:prstGeom prst="homePlate">
            <a:avLst>
              <a:gd name="adj" fmla="val 0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b="1" dirty="0" smtClean="0">
                <a:solidFill>
                  <a:schemeClr val="tx1"/>
                </a:solidFill>
              </a:rPr>
              <a:t>1</a:t>
            </a:r>
            <a:endParaRPr lang="fr-FR" sz="4800" b="1" dirty="0">
              <a:solidFill>
                <a:schemeClr val="tx1"/>
              </a:solidFill>
            </a:endParaRPr>
          </a:p>
        </p:txBody>
      </p:sp>
      <p:sp>
        <p:nvSpPr>
          <p:cNvPr id="47" name="Pentagone 46"/>
          <p:cNvSpPr/>
          <p:nvPr/>
        </p:nvSpPr>
        <p:spPr>
          <a:xfrm flipH="1">
            <a:off x="6777414" y="4501796"/>
            <a:ext cx="2547030" cy="495694"/>
          </a:xfrm>
          <a:prstGeom prst="homePlate">
            <a:avLst>
              <a:gd name="adj" fmla="val 0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2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48" name="Pentagone 47"/>
          <p:cNvSpPr/>
          <p:nvPr/>
        </p:nvSpPr>
        <p:spPr>
          <a:xfrm flipH="1">
            <a:off x="8802196" y="3876154"/>
            <a:ext cx="1552391" cy="495694"/>
          </a:xfrm>
          <a:prstGeom prst="homePlate">
            <a:avLst>
              <a:gd name="adj" fmla="val 0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3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802196" y="3790019"/>
            <a:ext cx="540000" cy="2225291"/>
          </a:xfrm>
          <a:prstGeom prst="rect">
            <a:avLst/>
          </a:prstGeom>
          <a:noFill/>
          <a:ln w="44450" cmpd="sng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2" name="Connecteur droit 51"/>
          <p:cNvCxnSpPr/>
          <p:nvPr/>
        </p:nvCxnSpPr>
        <p:spPr>
          <a:xfrm>
            <a:off x="1468637" y="5242216"/>
            <a:ext cx="21252" cy="807600"/>
          </a:xfrm>
          <a:prstGeom prst="line">
            <a:avLst/>
          </a:prstGeom>
          <a:ln w="412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en arc 13"/>
          <p:cNvCxnSpPr>
            <a:stCxn id="9" idx="0"/>
            <a:endCxn id="48" idx="0"/>
          </p:cNvCxnSpPr>
          <p:nvPr/>
        </p:nvCxnSpPr>
        <p:spPr>
          <a:xfrm rot="5400000" flipH="1" flipV="1">
            <a:off x="5722201" y="645606"/>
            <a:ext cx="625642" cy="7086738"/>
          </a:xfrm>
          <a:prstGeom prst="curvedConnector3">
            <a:avLst>
              <a:gd name="adj1" fmla="val 194448"/>
            </a:avLst>
          </a:prstGeom>
          <a:ln w="63500">
            <a:solidFill>
              <a:srgbClr val="7030A0"/>
            </a:solidFill>
            <a:prstDash val="sysDot"/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Espace réservé du contenu 2"/>
          <p:cNvSpPr txBox="1">
            <a:spLocks/>
          </p:cNvSpPr>
          <p:nvPr/>
        </p:nvSpPr>
        <p:spPr>
          <a:xfrm>
            <a:off x="4830947" y="3343620"/>
            <a:ext cx="2530106" cy="103457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3600" b="1" dirty="0" smtClean="0">
                <a:solidFill>
                  <a:srgbClr val="7030A0"/>
                </a:solidFill>
              </a:rPr>
              <a:t>Fusion possible</a:t>
            </a:r>
            <a:endParaRPr lang="fr-FR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4607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" y="0"/>
            <a:ext cx="12192000" cy="881487"/>
          </a:xfrm>
        </p:spPr>
        <p:txBody>
          <a:bodyPr>
            <a:normAutofit/>
          </a:bodyPr>
          <a:lstStyle/>
          <a:p>
            <a:pPr algn="ctr"/>
            <a:r>
              <a:rPr lang="fr-FR" b="1" dirty="0" smtClean="0"/>
              <a:t>5</a:t>
            </a:r>
            <a:r>
              <a:rPr lang="fr-FR" b="1" baseline="30000" dirty="0" smtClean="0"/>
              <a:t>ème</a:t>
            </a:r>
            <a:r>
              <a:rPr lang="fr-FR" b="1" dirty="0" smtClean="0"/>
              <a:t> étape : fusion des graines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" y="1603256"/>
            <a:ext cx="12192000" cy="1197691"/>
          </a:xfrm>
        </p:spPr>
        <p:txBody>
          <a:bodyPr>
            <a:normAutofit/>
          </a:bodyPr>
          <a:lstStyle/>
          <a:p>
            <a:r>
              <a:rPr lang="fr-FR" sz="3200" dirty="0" smtClean="0"/>
              <a:t>Cette étape peut permettre de résoudre des protéines étiquettes en "conflit«  (rattachées à 2 graines différentes).</a:t>
            </a:r>
            <a:endParaRPr lang="fr-FR" sz="3200" dirty="0"/>
          </a:p>
        </p:txBody>
      </p:sp>
      <p:cxnSp>
        <p:nvCxnSpPr>
          <p:cNvPr id="5" name="Connecteur droit 4"/>
          <p:cNvCxnSpPr/>
          <p:nvPr/>
        </p:nvCxnSpPr>
        <p:spPr>
          <a:xfrm>
            <a:off x="396815" y="5611510"/>
            <a:ext cx="11283351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9324444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/>
              <a:t>Intégrase</a:t>
            </a:r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7223192" y="6341245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VirB4</a:t>
            </a:r>
            <a:endParaRPr lang="fr-FR" dirty="0"/>
          </a:p>
        </p:txBody>
      </p:sp>
      <p:sp>
        <p:nvSpPr>
          <p:cNvPr id="12" name="Espace réservé du contenu 2"/>
          <p:cNvSpPr txBox="1">
            <a:spLocks/>
          </p:cNvSpPr>
          <p:nvPr/>
        </p:nvSpPr>
        <p:spPr>
          <a:xfrm>
            <a:off x="4787307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Coupling</a:t>
            </a:r>
            <a:endParaRPr lang="fr-FR" dirty="0"/>
          </a:p>
        </p:txBody>
      </p:sp>
      <p:sp>
        <p:nvSpPr>
          <p:cNvPr id="13" name="Espace réservé du contenu 2"/>
          <p:cNvSpPr txBox="1">
            <a:spLocks/>
          </p:cNvSpPr>
          <p:nvPr/>
        </p:nvSpPr>
        <p:spPr>
          <a:xfrm>
            <a:off x="2323745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err="1" smtClean="0"/>
              <a:t>Relaxase</a:t>
            </a:r>
            <a:endParaRPr lang="fr-FR" dirty="0"/>
          </a:p>
        </p:txBody>
      </p:sp>
      <p:sp>
        <p:nvSpPr>
          <p:cNvPr id="24" name="Ellipse 23"/>
          <p:cNvSpPr>
            <a:spLocks noChangeAspect="1"/>
          </p:cNvSpPr>
          <p:nvPr/>
        </p:nvSpPr>
        <p:spPr>
          <a:xfrm>
            <a:off x="1715459" y="5343078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5" name="Ellipse 24"/>
          <p:cNvSpPr>
            <a:spLocks noChangeAspect="1"/>
          </p:cNvSpPr>
          <p:nvPr/>
        </p:nvSpPr>
        <p:spPr>
          <a:xfrm>
            <a:off x="8802196" y="5343078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/>
          <p:cNvSpPr>
            <a:spLocks noChangeAspect="1"/>
          </p:cNvSpPr>
          <p:nvPr/>
        </p:nvSpPr>
        <p:spPr>
          <a:xfrm>
            <a:off x="2727850" y="5341510"/>
            <a:ext cx="540000" cy="540000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8" name="Ellipse 27"/>
          <p:cNvSpPr>
            <a:spLocks noChangeAspect="1"/>
          </p:cNvSpPr>
          <p:nvPr/>
        </p:nvSpPr>
        <p:spPr>
          <a:xfrm>
            <a:off x="9814587" y="5343078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9" name="Ellipse 28"/>
          <p:cNvSpPr>
            <a:spLocks noChangeAspect="1"/>
          </p:cNvSpPr>
          <p:nvPr/>
        </p:nvSpPr>
        <p:spPr>
          <a:xfrm>
            <a:off x="6777414" y="5343078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I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3" name="Ellipse 32"/>
          <p:cNvSpPr>
            <a:spLocks noChangeAspect="1"/>
          </p:cNvSpPr>
          <p:nvPr/>
        </p:nvSpPr>
        <p:spPr>
          <a:xfrm>
            <a:off x="7789805" y="5343078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I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6" name="Ellipse 35"/>
          <p:cNvSpPr>
            <a:spLocks noChangeAspect="1"/>
          </p:cNvSpPr>
          <p:nvPr/>
        </p:nvSpPr>
        <p:spPr>
          <a:xfrm>
            <a:off x="10826979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7" name="Ellipse 36"/>
          <p:cNvSpPr>
            <a:spLocks noChangeAspect="1"/>
          </p:cNvSpPr>
          <p:nvPr/>
        </p:nvSpPr>
        <p:spPr>
          <a:xfrm>
            <a:off x="5765023" y="534307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8" name="Ellipse 37"/>
          <p:cNvSpPr>
            <a:spLocks noChangeAspect="1"/>
          </p:cNvSpPr>
          <p:nvPr/>
        </p:nvSpPr>
        <p:spPr>
          <a:xfrm>
            <a:off x="3740241" y="534307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Ellipse 38"/>
          <p:cNvSpPr>
            <a:spLocks noChangeAspect="1"/>
          </p:cNvSpPr>
          <p:nvPr/>
        </p:nvSpPr>
        <p:spPr>
          <a:xfrm>
            <a:off x="703068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Ellipse 40"/>
          <p:cNvSpPr>
            <a:spLocks noChangeAspect="1"/>
          </p:cNvSpPr>
          <p:nvPr/>
        </p:nvSpPr>
        <p:spPr>
          <a:xfrm>
            <a:off x="8737848" y="625240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Ellipse 41"/>
          <p:cNvSpPr>
            <a:spLocks noChangeAspect="1"/>
          </p:cNvSpPr>
          <p:nvPr/>
        </p:nvSpPr>
        <p:spPr>
          <a:xfrm>
            <a:off x="6646536" y="6252400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Ellipse 42"/>
          <p:cNvSpPr>
            <a:spLocks noChangeAspect="1"/>
          </p:cNvSpPr>
          <p:nvPr/>
        </p:nvSpPr>
        <p:spPr>
          <a:xfrm>
            <a:off x="4182974" y="6252400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Ellipse 43"/>
          <p:cNvSpPr>
            <a:spLocks noChangeAspect="1"/>
          </p:cNvSpPr>
          <p:nvPr/>
        </p:nvSpPr>
        <p:spPr>
          <a:xfrm>
            <a:off x="1719412" y="6250832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Ellipse 44"/>
          <p:cNvSpPr>
            <a:spLocks noChangeAspect="1"/>
          </p:cNvSpPr>
          <p:nvPr/>
        </p:nvSpPr>
        <p:spPr>
          <a:xfrm>
            <a:off x="4752632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9" name="Pentagone 8"/>
          <p:cNvSpPr/>
          <p:nvPr/>
        </p:nvSpPr>
        <p:spPr>
          <a:xfrm flipH="1">
            <a:off x="1723969" y="3880431"/>
            <a:ext cx="1552391" cy="495694"/>
          </a:xfrm>
          <a:prstGeom prst="homePlate">
            <a:avLst>
              <a:gd name="adj" fmla="val 0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b="1" dirty="0" smtClean="0">
                <a:solidFill>
                  <a:schemeClr val="tx1"/>
                </a:solidFill>
              </a:rPr>
              <a:t>1</a:t>
            </a:r>
            <a:endParaRPr lang="fr-FR" sz="4800" b="1" dirty="0">
              <a:solidFill>
                <a:schemeClr val="tx1"/>
              </a:solidFill>
            </a:endParaRPr>
          </a:p>
        </p:txBody>
      </p:sp>
      <p:sp>
        <p:nvSpPr>
          <p:cNvPr id="47" name="Pentagone 46"/>
          <p:cNvSpPr/>
          <p:nvPr/>
        </p:nvSpPr>
        <p:spPr>
          <a:xfrm flipH="1">
            <a:off x="6777414" y="4501796"/>
            <a:ext cx="2547030" cy="495694"/>
          </a:xfrm>
          <a:prstGeom prst="homePlate">
            <a:avLst>
              <a:gd name="adj" fmla="val 0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2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48" name="Pentagone 47"/>
          <p:cNvSpPr/>
          <p:nvPr/>
        </p:nvSpPr>
        <p:spPr>
          <a:xfrm flipH="1">
            <a:off x="9814586" y="3876154"/>
            <a:ext cx="539999" cy="495694"/>
          </a:xfrm>
          <a:prstGeom prst="homePlate">
            <a:avLst>
              <a:gd name="adj" fmla="val 0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1</a:t>
            </a:r>
            <a:endParaRPr lang="fr-FR" sz="4800" dirty="0">
              <a:solidFill>
                <a:schemeClr val="tx1"/>
              </a:solidFill>
            </a:endParaRPr>
          </a:p>
        </p:txBody>
      </p:sp>
      <p:cxnSp>
        <p:nvCxnSpPr>
          <p:cNvPr id="52" name="Connecteur droit 51"/>
          <p:cNvCxnSpPr/>
          <p:nvPr/>
        </p:nvCxnSpPr>
        <p:spPr>
          <a:xfrm>
            <a:off x="1468637" y="5242216"/>
            <a:ext cx="21252" cy="807600"/>
          </a:xfrm>
          <a:prstGeom prst="line">
            <a:avLst/>
          </a:prstGeom>
          <a:ln w="412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en arc 13"/>
          <p:cNvCxnSpPr>
            <a:stCxn id="9" idx="0"/>
            <a:endCxn id="48" idx="0"/>
          </p:cNvCxnSpPr>
          <p:nvPr/>
        </p:nvCxnSpPr>
        <p:spPr>
          <a:xfrm rot="5400000" flipH="1" flipV="1">
            <a:off x="6290236" y="86083"/>
            <a:ext cx="4277" cy="7584421"/>
          </a:xfrm>
          <a:prstGeom prst="curvedConnector3">
            <a:avLst>
              <a:gd name="adj1" fmla="val 5444868"/>
            </a:avLst>
          </a:prstGeom>
          <a:ln w="63500">
            <a:solidFill>
              <a:srgbClr val="7030A0"/>
            </a:solidFill>
            <a:prstDash val="dash"/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Espace réservé du contenu 2"/>
          <p:cNvSpPr txBox="1">
            <a:spLocks/>
          </p:cNvSpPr>
          <p:nvPr/>
        </p:nvSpPr>
        <p:spPr>
          <a:xfrm>
            <a:off x="5292632" y="3130341"/>
            <a:ext cx="1928114" cy="7380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3600" b="1" dirty="0">
                <a:solidFill>
                  <a:srgbClr val="7030A0"/>
                </a:solidFill>
              </a:rPr>
              <a:t>F</a:t>
            </a:r>
            <a:r>
              <a:rPr lang="fr-FR" sz="3600" b="1" dirty="0" smtClean="0">
                <a:solidFill>
                  <a:srgbClr val="7030A0"/>
                </a:solidFill>
              </a:rPr>
              <a:t>usion</a:t>
            </a:r>
            <a:endParaRPr lang="fr-FR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9587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entagone 50"/>
          <p:cNvSpPr/>
          <p:nvPr/>
        </p:nvSpPr>
        <p:spPr>
          <a:xfrm flipH="1">
            <a:off x="1723969" y="3880431"/>
            <a:ext cx="1552391" cy="495694"/>
          </a:xfrm>
          <a:prstGeom prst="homePlate">
            <a:avLst>
              <a:gd name="adj" fmla="val 0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b="1" dirty="0" smtClean="0">
                <a:solidFill>
                  <a:schemeClr val="tx1"/>
                </a:solidFill>
              </a:rPr>
              <a:t>1</a:t>
            </a:r>
            <a:endParaRPr lang="fr-FR" sz="4800" b="1" dirty="0">
              <a:solidFill>
                <a:schemeClr val="tx1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" y="0"/>
            <a:ext cx="12192000" cy="881487"/>
          </a:xfrm>
        </p:spPr>
        <p:txBody>
          <a:bodyPr>
            <a:normAutofit/>
          </a:bodyPr>
          <a:lstStyle/>
          <a:p>
            <a:pPr algn="ctr"/>
            <a:r>
              <a:rPr lang="fr-FR" b="1" dirty="0" smtClean="0"/>
              <a:t>6</a:t>
            </a:r>
            <a:r>
              <a:rPr lang="fr-FR" b="1" baseline="30000" dirty="0" smtClean="0"/>
              <a:t>ème</a:t>
            </a:r>
            <a:r>
              <a:rPr lang="fr-FR" b="1" dirty="0" smtClean="0"/>
              <a:t> étape : </a:t>
            </a:r>
            <a:r>
              <a:rPr lang="fr-FR" b="1" dirty="0"/>
              <a:t>règles ajout </a:t>
            </a:r>
            <a:r>
              <a:rPr lang="fr-FR" b="1" dirty="0" smtClean="0"/>
              <a:t>intégrase </a:t>
            </a:r>
            <a:r>
              <a:rPr lang="fr-FR" b="1" dirty="0"/>
              <a:t>à une graine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" y="939530"/>
            <a:ext cx="12192000" cy="2548699"/>
          </a:xfrm>
        </p:spPr>
        <p:txBody>
          <a:bodyPr>
            <a:noAutofit/>
          </a:bodyPr>
          <a:lstStyle/>
          <a:p>
            <a:r>
              <a:rPr lang="fr-FR" sz="3200" dirty="0"/>
              <a:t>I</a:t>
            </a:r>
            <a:r>
              <a:rPr lang="fr-FR" sz="3200" dirty="0" smtClean="0"/>
              <a:t>ntégrase </a:t>
            </a:r>
            <a:r>
              <a:rPr lang="fr-FR" sz="3200" dirty="0"/>
              <a:t>peut être </a:t>
            </a:r>
            <a:r>
              <a:rPr lang="fr-FR" sz="3200" dirty="0" smtClean="0"/>
              <a:t>en amont </a:t>
            </a:r>
            <a:r>
              <a:rPr lang="fr-FR" sz="3200" dirty="0"/>
              <a:t>ou </a:t>
            </a:r>
            <a:r>
              <a:rPr lang="fr-FR" sz="3200" dirty="0" smtClean="0"/>
              <a:t>aval dans la limite </a:t>
            </a:r>
            <a:r>
              <a:rPr lang="fr-FR" sz="3200" dirty="0"/>
              <a:t>100 </a:t>
            </a:r>
            <a:r>
              <a:rPr lang="fr-FR" sz="3200" dirty="0" smtClean="0"/>
              <a:t>CDS (étape </a:t>
            </a:r>
            <a:r>
              <a:rPr lang="fr-FR" sz="3200" dirty="0"/>
              <a:t>1</a:t>
            </a:r>
            <a:r>
              <a:rPr lang="fr-FR" sz="3200" dirty="0" smtClean="0"/>
              <a:t>).</a:t>
            </a:r>
            <a:endParaRPr lang="fr-FR" sz="3200" dirty="0"/>
          </a:p>
          <a:p>
            <a:r>
              <a:rPr lang="fr-FR" sz="3200" dirty="0" smtClean="0"/>
              <a:t>La priorité est donnée </a:t>
            </a:r>
            <a:r>
              <a:rPr lang="fr-FR" sz="3200" dirty="0"/>
              <a:t>aux </a:t>
            </a:r>
            <a:r>
              <a:rPr lang="fr-FR" sz="3200" dirty="0" smtClean="0"/>
              <a:t>(1) intégrases </a:t>
            </a:r>
            <a:r>
              <a:rPr lang="fr-FR" sz="3200" dirty="0"/>
              <a:t>de même </a:t>
            </a:r>
            <a:r>
              <a:rPr lang="fr-FR" sz="3200" dirty="0" smtClean="0"/>
              <a:t>famille </a:t>
            </a:r>
            <a:r>
              <a:rPr lang="fr-FR" sz="3200" dirty="0"/>
              <a:t>(i.e. I = ICESt3, T = Tn916) que les autres protéines étiquettes de la </a:t>
            </a:r>
            <a:r>
              <a:rPr lang="fr-FR" sz="3200" dirty="0" smtClean="0"/>
              <a:t>graine ou (2) aux intégrases </a:t>
            </a:r>
            <a:r>
              <a:rPr lang="fr-FR" sz="3200" dirty="0"/>
              <a:t>adjacentes </a:t>
            </a:r>
            <a:r>
              <a:rPr lang="fr-FR" sz="3200" dirty="0" smtClean="0"/>
              <a:t>à </a:t>
            </a:r>
            <a:r>
              <a:rPr lang="fr-FR" sz="3200" dirty="0"/>
              <a:t>la graine </a:t>
            </a:r>
            <a:r>
              <a:rPr lang="fr-FR" sz="3200" dirty="0" smtClean="0"/>
              <a:t>(possibilité d’intégrase éloignée </a:t>
            </a:r>
            <a:r>
              <a:rPr lang="fr-FR" sz="3200" dirty="0"/>
              <a:t>si emboîtement</a:t>
            </a:r>
            <a:r>
              <a:rPr lang="fr-FR" sz="3200" dirty="0" smtClean="0"/>
              <a:t>).</a:t>
            </a:r>
            <a:endParaRPr lang="fr-FR" sz="3200" dirty="0"/>
          </a:p>
        </p:txBody>
      </p:sp>
      <p:cxnSp>
        <p:nvCxnSpPr>
          <p:cNvPr id="5" name="Connecteur droit 4"/>
          <p:cNvCxnSpPr/>
          <p:nvPr/>
        </p:nvCxnSpPr>
        <p:spPr>
          <a:xfrm>
            <a:off x="396815" y="5611510"/>
            <a:ext cx="11283351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9324444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/>
              <a:t>Intégrase</a:t>
            </a:r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7223192" y="6341245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VirB4</a:t>
            </a:r>
            <a:endParaRPr lang="fr-FR" dirty="0"/>
          </a:p>
        </p:txBody>
      </p:sp>
      <p:sp>
        <p:nvSpPr>
          <p:cNvPr id="12" name="Espace réservé du contenu 2"/>
          <p:cNvSpPr txBox="1">
            <a:spLocks/>
          </p:cNvSpPr>
          <p:nvPr/>
        </p:nvSpPr>
        <p:spPr>
          <a:xfrm>
            <a:off x="4787307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Coupling</a:t>
            </a:r>
            <a:endParaRPr lang="fr-FR" dirty="0"/>
          </a:p>
        </p:txBody>
      </p:sp>
      <p:sp>
        <p:nvSpPr>
          <p:cNvPr id="13" name="Espace réservé du contenu 2"/>
          <p:cNvSpPr txBox="1">
            <a:spLocks/>
          </p:cNvSpPr>
          <p:nvPr/>
        </p:nvSpPr>
        <p:spPr>
          <a:xfrm>
            <a:off x="2323745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err="1" smtClean="0"/>
              <a:t>Relaxase</a:t>
            </a:r>
            <a:endParaRPr lang="fr-FR" dirty="0"/>
          </a:p>
        </p:txBody>
      </p:sp>
      <p:sp>
        <p:nvSpPr>
          <p:cNvPr id="24" name="Ellipse 23"/>
          <p:cNvSpPr>
            <a:spLocks noChangeAspect="1"/>
          </p:cNvSpPr>
          <p:nvPr/>
        </p:nvSpPr>
        <p:spPr>
          <a:xfrm>
            <a:off x="1715459" y="5343078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5" name="Ellipse 24"/>
          <p:cNvSpPr>
            <a:spLocks noChangeAspect="1"/>
          </p:cNvSpPr>
          <p:nvPr/>
        </p:nvSpPr>
        <p:spPr>
          <a:xfrm>
            <a:off x="8802196" y="5343078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/>
          <p:cNvSpPr>
            <a:spLocks noChangeAspect="1"/>
          </p:cNvSpPr>
          <p:nvPr/>
        </p:nvSpPr>
        <p:spPr>
          <a:xfrm>
            <a:off x="2727850" y="5341510"/>
            <a:ext cx="540000" cy="540000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8" name="Ellipse 27"/>
          <p:cNvSpPr>
            <a:spLocks noChangeAspect="1"/>
          </p:cNvSpPr>
          <p:nvPr/>
        </p:nvSpPr>
        <p:spPr>
          <a:xfrm>
            <a:off x="9814587" y="5343078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9" name="Ellipse 28"/>
          <p:cNvSpPr>
            <a:spLocks noChangeAspect="1"/>
          </p:cNvSpPr>
          <p:nvPr/>
        </p:nvSpPr>
        <p:spPr>
          <a:xfrm>
            <a:off x="6777414" y="5343078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I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3" name="Ellipse 32"/>
          <p:cNvSpPr>
            <a:spLocks noChangeAspect="1"/>
          </p:cNvSpPr>
          <p:nvPr/>
        </p:nvSpPr>
        <p:spPr>
          <a:xfrm>
            <a:off x="7789805" y="5343078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I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6" name="Ellipse 35"/>
          <p:cNvSpPr>
            <a:spLocks noChangeAspect="1"/>
          </p:cNvSpPr>
          <p:nvPr/>
        </p:nvSpPr>
        <p:spPr>
          <a:xfrm>
            <a:off x="10826979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7" name="Ellipse 36"/>
          <p:cNvSpPr>
            <a:spLocks noChangeAspect="1"/>
          </p:cNvSpPr>
          <p:nvPr/>
        </p:nvSpPr>
        <p:spPr>
          <a:xfrm>
            <a:off x="5765023" y="534307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8" name="Ellipse 37"/>
          <p:cNvSpPr>
            <a:spLocks noChangeAspect="1"/>
          </p:cNvSpPr>
          <p:nvPr/>
        </p:nvSpPr>
        <p:spPr>
          <a:xfrm>
            <a:off x="3740241" y="534307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Ellipse 38"/>
          <p:cNvSpPr>
            <a:spLocks noChangeAspect="1"/>
          </p:cNvSpPr>
          <p:nvPr/>
        </p:nvSpPr>
        <p:spPr>
          <a:xfrm>
            <a:off x="703068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41" name="Ellipse 40"/>
          <p:cNvSpPr>
            <a:spLocks noChangeAspect="1"/>
          </p:cNvSpPr>
          <p:nvPr/>
        </p:nvSpPr>
        <p:spPr>
          <a:xfrm>
            <a:off x="8737848" y="625240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Ellipse 41"/>
          <p:cNvSpPr>
            <a:spLocks noChangeAspect="1"/>
          </p:cNvSpPr>
          <p:nvPr/>
        </p:nvSpPr>
        <p:spPr>
          <a:xfrm>
            <a:off x="6646536" y="6252400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Ellipse 42"/>
          <p:cNvSpPr>
            <a:spLocks noChangeAspect="1"/>
          </p:cNvSpPr>
          <p:nvPr/>
        </p:nvSpPr>
        <p:spPr>
          <a:xfrm>
            <a:off x="4182974" y="6252400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Ellipse 43"/>
          <p:cNvSpPr>
            <a:spLocks noChangeAspect="1"/>
          </p:cNvSpPr>
          <p:nvPr/>
        </p:nvSpPr>
        <p:spPr>
          <a:xfrm>
            <a:off x="1719412" y="6250832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Ellipse 44"/>
          <p:cNvSpPr>
            <a:spLocks noChangeAspect="1"/>
          </p:cNvSpPr>
          <p:nvPr/>
        </p:nvSpPr>
        <p:spPr>
          <a:xfrm>
            <a:off x="4752632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47" name="Pentagone 46"/>
          <p:cNvSpPr/>
          <p:nvPr/>
        </p:nvSpPr>
        <p:spPr>
          <a:xfrm flipH="1">
            <a:off x="3740241" y="4501796"/>
            <a:ext cx="5584203" cy="495694"/>
          </a:xfrm>
          <a:prstGeom prst="homePlate">
            <a:avLst>
              <a:gd name="adj" fmla="val 20827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2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48" name="Pentagone 47"/>
          <p:cNvSpPr/>
          <p:nvPr/>
        </p:nvSpPr>
        <p:spPr>
          <a:xfrm>
            <a:off x="9814586" y="3876154"/>
            <a:ext cx="1552393" cy="495694"/>
          </a:xfrm>
          <a:prstGeom prst="homePlate">
            <a:avLst>
              <a:gd name="adj" fmla="val 20827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1</a:t>
            </a:r>
            <a:endParaRPr lang="fr-FR" sz="4800" dirty="0">
              <a:solidFill>
                <a:schemeClr val="tx1"/>
              </a:solidFill>
            </a:endParaRPr>
          </a:p>
        </p:txBody>
      </p:sp>
      <p:cxnSp>
        <p:nvCxnSpPr>
          <p:cNvPr id="52" name="Connecteur droit 51"/>
          <p:cNvCxnSpPr/>
          <p:nvPr/>
        </p:nvCxnSpPr>
        <p:spPr>
          <a:xfrm>
            <a:off x="1468637" y="5242216"/>
            <a:ext cx="21252" cy="807600"/>
          </a:xfrm>
          <a:prstGeom prst="line">
            <a:avLst/>
          </a:prstGeom>
          <a:ln w="412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en arc 13"/>
          <p:cNvCxnSpPr>
            <a:stCxn id="51" idx="0"/>
            <a:endCxn id="48" idx="0"/>
          </p:cNvCxnSpPr>
          <p:nvPr/>
        </p:nvCxnSpPr>
        <p:spPr>
          <a:xfrm rot="5400000" flipH="1" flipV="1">
            <a:off x="6517525" y="-141206"/>
            <a:ext cx="4277" cy="8038999"/>
          </a:xfrm>
          <a:prstGeom prst="curvedConnector3">
            <a:avLst>
              <a:gd name="adj1" fmla="val 5444868"/>
            </a:avLst>
          </a:prstGeom>
          <a:ln w="63500">
            <a:solidFill>
              <a:srgbClr val="7030A0"/>
            </a:solidFill>
            <a:prstDash val="dash"/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Espace réservé du contenu 2"/>
          <p:cNvSpPr txBox="1">
            <a:spLocks/>
          </p:cNvSpPr>
          <p:nvPr/>
        </p:nvSpPr>
        <p:spPr>
          <a:xfrm>
            <a:off x="603640" y="5812140"/>
            <a:ext cx="731585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i="1" dirty="0" smtClean="0"/>
              <a:t>Tyr</a:t>
            </a:r>
            <a:endParaRPr lang="fr-FR" i="1" dirty="0"/>
          </a:p>
        </p:txBody>
      </p:sp>
      <p:sp>
        <p:nvSpPr>
          <p:cNvPr id="31" name="Espace réservé du contenu 2"/>
          <p:cNvSpPr txBox="1">
            <a:spLocks/>
          </p:cNvSpPr>
          <p:nvPr/>
        </p:nvSpPr>
        <p:spPr>
          <a:xfrm>
            <a:off x="3647456" y="5812140"/>
            <a:ext cx="731585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i="1" dirty="0" err="1" smtClean="0"/>
              <a:t>Ser</a:t>
            </a:r>
            <a:endParaRPr lang="fr-FR" i="1" dirty="0"/>
          </a:p>
        </p:txBody>
      </p:sp>
      <p:sp>
        <p:nvSpPr>
          <p:cNvPr id="32" name="Espace réservé du contenu 2"/>
          <p:cNvSpPr txBox="1">
            <a:spLocks/>
          </p:cNvSpPr>
          <p:nvPr/>
        </p:nvSpPr>
        <p:spPr>
          <a:xfrm>
            <a:off x="4649491" y="5812140"/>
            <a:ext cx="731585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i="1" dirty="0" err="1" smtClean="0"/>
              <a:t>Ser</a:t>
            </a:r>
            <a:endParaRPr lang="fr-FR" i="1" dirty="0"/>
          </a:p>
        </p:txBody>
      </p:sp>
      <p:sp>
        <p:nvSpPr>
          <p:cNvPr id="34" name="Espace réservé du contenu 2"/>
          <p:cNvSpPr txBox="1">
            <a:spLocks/>
          </p:cNvSpPr>
          <p:nvPr/>
        </p:nvSpPr>
        <p:spPr>
          <a:xfrm>
            <a:off x="5666223" y="5812140"/>
            <a:ext cx="731585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i="1" dirty="0" err="1" smtClean="0"/>
              <a:t>Ser</a:t>
            </a:r>
            <a:endParaRPr lang="fr-FR" i="1" dirty="0"/>
          </a:p>
        </p:txBody>
      </p:sp>
      <p:sp>
        <p:nvSpPr>
          <p:cNvPr id="35" name="Espace réservé du contenu 2"/>
          <p:cNvSpPr txBox="1">
            <a:spLocks/>
          </p:cNvSpPr>
          <p:nvPr/>
        </p:nvSpPr>
        <p:spPr>
          <a:xfrm>
            <a:off x="10731186" y="5812140"/>
            <a:ext cx="731585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i="1" dirty="0" smtClean="0"/>
              <a:t>Tyr</a:t>
            </a:r>
            <a:endParaRPr lang="fr-FR" i="1" dirty="0"/>
          </a:p>
        </p:txBody>
      </p:sp>
      <p:sp>
        <p:nvSpPr>
          <p:cNvPr id="40" name="Multiplication 39"/>
          <p:cNvSpPr/>
          <p:nvPr/>
        </p:nvSpPr>
        <p:spPr>
          <a:xfrm>
            <a:off x="1096219" y="3795158"/>
            <a:ext cx="702786" cy="70278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Multiplication 45"/>
          <p:cNvSpPr/>
          <p:nvPr/>
        </p:nvSpPr>
        <p:spPr>
          <a:xfrm>
            <a:off x="3174166" y="4398250"/>
            <a:ext cx="702786" cy="70278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Multiplication 48"/>
          <p:cNvSpPr/>
          <p:nvPr/>
        </p:nvSpPr>
        <p:spPr>
          <a:xfrm>
            <a:off x="11255033" y="3766207"/>
            <a:ext cx="702786" cy="70278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Multiplication 49"/>
          <p:cNvSpPr/>
          <p:nvPr/>
        </p:nvSpPr>
        <p:spPr>
          <a:xfrm>
            <a:off x="9228891" y="4398250"/>
            <a:ext cx="702786" cy="70278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364838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807</Words>
  <Application>Microsoft Office PowerPoint</Application>
  <PresentationFormat>Grand écran</PresentationFormat>
  <Paragraphs>178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Thème Office</vt:lpstr>
      <vt:lpstr>algorithme  de détection des structures ICEs/IMEs</vt:lpstr>
      <vt:lpstr>Données en entrées</vt:lpstr>
      <vt:lpstr>1ère étape : les ICEs/IMEs ne peuvent pas être trop grands</vt:lpstr>
      <vt:lpstr>2ème étape : règles pour créer une graine </vt:lpstr>
      <vt:lpstr>3ème étape : règles pour étendre une graine </vt:lpstr>
      <vt:lpstr>4ème étape : étendre graines de droite à gauche</vt:lpstr>
      <vt:lpstr>5ème étape : fusion des graines</vt:lpstr>
      <vt:lpstr>5ème étape : fusion des graines</vt:lpstr>
      <vt:lpstr>6ème étape : règles ajout intégrase à une graine</vt:lpstr>
      <vt:lpstr>6ème étape : règles ajout intégrase à une graine</vt:lpstr>
      <vt:lpstr>7ème étape : classification différents types ICEs/IMEs</vt:lpstr>
      <vt:lpstr>Jeux de tests de 89 ICEs/IMEs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Détection des structures ICEs/IMEs, algorithme version 2 </dc:title>
  <dc:creator>maiage-admin</dc:creator>
  <cp:lastModifiedBy>maiage-admin</cp:lastModifiedBy>
  <cp:revision>24</cp:revision>
  <dcterms:created xsi:type="dcterms:W3CDTF">2020-05-14T14:06:09Z</dcterms:created>
  <dcterms:modified xsi:type="dcterms:W3CDTF">2020-05-29T08:40:55Z</dcterms:modified>
</cp:coreProperties>
</file>